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11D_D02C14C5.xml" ContentType="application/vnd.ms-powerpoint.comments+xml"/>
  <Override PartName="/ppt/comments/modernComment_11F_BE0B4A8D.xml" ContentType="application/vnd.ms-powerpoint.comments+xml"/>
  <Override PartName="/ppt/comments/modernComment_12A_90970AF0.xml" ContentType="application/vnd.ms-powerpoint.comments+xml"/>
  <Override PartName="/ppt/comments/modernComment_139_4EB959E4.xml" ContentType="application/vnd.ms-powerpoint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7" r:id="rId5"/>
  </p:sldMasterIdLst>
  <p:notesMasterIdLst>
    <p:notesMasterId r:id="rId34"/>
  </p:notesMasterIdLst>
  <p:sldIdLst>
    <p:sldId id="271" r:id="rId6"/>
    <p:sldId id="333" r:id="rId7"/>
    <p:sldId id="334" r:id="rId8"/>
    <p:sldId id="335" r:id="rId9"/>
    <p:sldId id="336" r:id="rId10"/>
    <p:sldId id="338" r:id="rId11"/>
    <p:sldId id="340" r:id="rId12"/>
    <p:sldId id="285" r:id="rId13"/>
    <p:sldId id="287" r:id="rId14"/>
    <p:sldId id="288" r:id="rId15"/>
    <p:sldId id="295" r:id="rId16"/>
    <p:sldId id="298" r:id="rId17"/>
    <p:sldId id="292" r:id="rId18"/>
    <p:sldId id="313" r:id="rId19"/>
    <p:sldId id="327" r:id="rId20"/>
    <p:sldId id="299" r:id="rId21"/>
    <p:sldId id="308" r:id="rId22"/>
    <p:sldId id="286" r:id="rId23"/>
    <p:sldId id="328" r:id="rId24"/>
    <p:sldId id="324" r:id="rId25"/>
    <p:sldId id="322" r:id="rId26"/>
    <p:sldId id="307" r:id="rId27"/>
    <p:sldId id="323" r:id="rId28"/>
    <p:sldId id="309" r:id="rId29"/>
    <p:sldId id="310" r:id="rId30"/>
    <p:sldId id="311" r:id="rId31"/>
    <p:sldId id="325" r:id="rId32"/>
    <p:sldId id="34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43D40F-1D19-EA55-14E0-AA64F827FE4F}" name="Marc Pinet" initials="MP" userId="e4a4d2343afb605b" providerId="Windows Live"/>
  <p188:author id="{A671AA22-A74E-4924-E5D1-DB109F8D5B5A}" name="CUMIN Julien INNOV/PTFM" initials="JC" userId="S::julien1.cumin@orange.com::e1b7956d-c8ee-4af1-a51f-4c529b78303d" providerId="AD"/>
  <p188:author id="{656D5F9C-1ABD-0180-C060-09A97050D665}" name="PINET Marc INNOV/RES" initials="MP" userId="S::marc.pinet@orange.com::1a4f8a42-78eb-43ad-8981-8edd03808d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F3F"/>
    <a:srgbClr val="FF7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A9B42A-D753-4DA3-B26E-E3F05D0B81B3}" v="788" dt="2026-07-30T14:28:30.6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9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microsoft.com/office/2015/10/relationships/revisionInfo" Target="revisionInfo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omments/modernComment_11D_D02C14C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DB3A555-D79D-4156-971C-EE9FD7548105}" authorId="{A671AA22-A74E-4924-E5D1-DB109F8D5B5A}" created="2026-07-22T12:59:35.41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492549829" sldId="285"/>
      <ac:spMk id="13" creationId="{35D80DEA-0961-4B6C-CE7A-97DAEB98D38F}"/>
      <ac:txMk cp="40" len="7">
        <ac:context len="112" hash="2605095137"/>
      </ac:txMk>
    </ac:txMkLst>
    <p188:pos x="6498549" y="573039"/>
    <p188:replyLst>
      <p188:reply id="{34237109-0E5A-4864-B30A-174C358A7379}" authorId="{656D5F9C-1ABD-0180-C060-09A97050D665}" created="2026-07-22T13:28:35.175">
        <p188:txBody>
          <a:bodyPr/>
          <a:lstStyle/>
          <a:p>
            <a:r>
              <a:rPr lang="fr-FR"/>
              <a:t>Pour bien insister que ces 9% correspondent au total de segments sur l’ensemble des benchmarks plutôt que par benchmark
</a:t>
            </a:r>
          </a:p>
        </p188:txBody>
      </p188:reply>
      <p188:reply id="{AD213659-3E2C-441C-B2CE-11B094F73318}" authorId="{656D5F9C-1ABD-0180-C060-09A97050D665}" created="2026-07-22T13:28:46.716">
        <p188:txBody>
          <a:bodyPr/>
          <a:lstStyle/>
          <a:p>
            <a:r>
              <a:rPr lang="fr-FR"/>
              <a:t>Je vais rajouter segments</a:t>
            </a:r>
          </a:p>
        </p188:txBody>
      </p188:reply>
    </p188:replyLst>
    <p188:txBody>
      <a:bodyPr/>
      <a:lstStyle/>
      <a:p>
        <a:r>
          <a:rPr lang="fr-FR"/>
          <a:t>9% of anomalies in all benchmarks?</a:t>
        </a:r>
      </a:p>
    </p188:txBody>
  </p188:cm>
</p188:cmLst>
</file>

<file path=ppt/comments/modernComment_11F_BE0B4A8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90AFBD4-1A2D-4C76-B320-8F497EFCEC2E}" authorId="{A671AA22-A74E-4924-E5D1-DB109F8D5B5A}" created="2026-07-22T13:04:18.38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88411021" sldId="287"/>
      <ac:spMk id="2" creationId="{1A7D0E34-A165-77DB-106D-AFD3C61B3B1E}"/>
      <ac:txMk cp="0" len="40">
        <ac:context len="42" hash="2914106643"/>
      </ac:txMk>
    </ac:txMkLst>
    <p188:txBody>
      <a:bodyPr/>
      <a:lstStyle/>
      <a:p>
        <a:r>
          <a:rPr lang="fr-FR"/>
          <a:t>Enlève le texte sous la figure, et ajoute un texte descriptif simple du style : « we evaluate how univariate anomalies are. -&gt; Even with absurd thresholds, most anomalies are very univariate.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7-22T13:47:50.238" authorId="{656D5F9C-1ABD-0180-C060-09A97050D665}"/>
          </p223:rxn>
        </p223:reactions>
      </p:ext>
    </p188:extLst>
  </p188:cm>
  <p188:cm id="{C668451C-D851-48FD-BE82-BE20BE7DACB6}" authorId="{A671AA22-A74E-4924-E5D1-DB109F8D5B5A}" created="2026-07-22T13:05:12.57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88411021" sldId="287"/>
      <ac:spMk id="2" creationId="{1A7D0E34-A165-77DB-106D-AFD3C61B3B1E}"/>
      <ac:txMk cp="0" len="40">
        <ac:context len="42" hash="2914106643"/>
      </ac:txMk>
    </ac:txMkLst>
    <p188:replyLst>
      <p188:reply id="{6E595CA9-D196-4ED7-A5DF-C55AE7D02A44}" authorId="{656D5F9C-1ABD-0180-C060-09A97050D665}" created="2026-07-22T13:47:46.221">
        <p188:txBody>
          <a:bodyPr/>
          <a:lstStyle/>
          <a:p>
            <a:r>
              <a:rPr lang="fr-FR"/>
              <a:t>C’est fait</a:t>
            </a:r>
          </a:p>
        </p188:txBody>
      </p188:reply>
    </p188:replyLst>
    <p188:txBody>
      <a:bodyPr/>
      <a:lstStyle/>
      <a:p>
        <a:r>
          <a:rPr lang="fr-FR"/>
          <a:t>Pour MSL et SMAP, les décaler en bas de la fig et expliquer à l’oral pourquoi ils sont exceptions. Si c’est trop long à expliquer, les sortir de la fig carrément</a:t>
        </a:r>
      </a:p>
    </p188:txBody>
  </p188:cm>
</p188:cmLst>
</file>

<file path=ppt/comments/modernComment_12A_90970AF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A6D7998-37DD-4DFC-AEC1-3D9BF6EBDC29}" authorId="{A671AA22-A74E-4924-E5D1-DB109F8D5B5A}" created="2026-07-22T13:06:43.911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425817840" sldId="298"/>
      <ac:spMk id="3" creationId="{4B81D54B-A420-16B1-1B2C-1EBAD95FF35E}"/>
      <ac:txMk cp="0" len="1">
        <ac:context len="60" hash="3285416300"/>
      </ac:txMk>
    </ac:txMkLst>
    <p188:pos x="9248775" y="224366"/>
    <p188:replyLst>
      <p188:reply id="{FE09A0F9-A94E-497B-92D8-3C5A52D8B632}" authorId="{656D5F9C-1ABD-0180-C060-09A97050D665}" created="2026-07-22T13:50:51.618">
        <p188:txBody>
          <a:bodyPr/>
          <a:lstStyle/>
          <a:p>
            <a:r>
              <a:rPr lang="fr-FR"/>
              <a:t>C’est corrigé</a:t>
            </a:r>
          </a:p>
        </p188:txBody>
      </p188:reply>
    </p188:replyLst>
    <p188:txBody>
      <a:bodyPr/>
      <a:lstStyle/>
      <a:p>
        <a:r>
          <a:rPr lang="fr-FR"/>
          <a:t>Ce n’est pas ce que dit ce slide : « CD models perform better on these synthetic data»</a:t>
        </a:r>
      </a:p>
    </p188:txBody>
  </p188:cm>
</p188:cmLst>
</file>

<file path=ppt/comments/modernComment_139_4EB959E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4C88A34-9157-4F8C-B684-E6DD3017B08E}" authorId="{A671AA22-A74E-4924-E5D1-DB109F8D5B5A}" created="2026-07-22T13:09:25.77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320770020" sldId="313"/>
      <ac:spMk id="4" creationId="{20AFC1F8-B8DB-63D4-9A9F-D3900BDC4D09}"/>
      <ac:txMk cp="469" len="47">
        <ac:context len="517" hash="3607644194"/>
      </ac:txMk>
    </ac:txMkLst>
    <p188:pos x="10066481" y="3883026"/>
    <p188:replyLst>
      <p188:reply id="{394D8CAC-49C7-4711-9810-6D955C2864B8}" authorId="{656D5F9C-1ABD-0180-C060-09A97050D665}" created="2026-07-22T13:55:12.359">
        <p188:txBody>
          <a:bodyPr/>
          <a:lstStyle/>
          <a:p>
            <a:r>
              <a:rPr lang="fr-FR"/>
              <a:t>J’ai remplacé evaluate par test</a:t>
            </a:r>
          </a:p>
        </p188:txBody>
      </p188:reply>
    </p188:replyLst>
    <p188:txBody>
      <a:bodyPr/>
      <a:lstStyle/>
      <a:p>
        <a:r>
          <a:rPr lang="fr-FR"/>
          <a:t>Plutôt pour vérifier qu’évaluer non ? Vu la simplicité des données synthétiques, soit le modèle est CD et va plus ou moins tout bien identifier, soit le modèle est incapable et détectera quasi-rien (donc pas vraiment une évaluation progressive)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156A9-89F2-46A8-936D-6B47871F74E3}" type="datetimeFigureOut">
              <a:rPr lang="fr-FR" smtClean="0"/>
              <a:t>30/07/2026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607FB-288D-46DC-A5D9-F69C0308DB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1842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A607FB-288D-46DC-A5D9-F69C0308DB6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112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A607FB-288D-46DC-A5D9-F69C0308DB6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989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A607FB-288D-46DC-A5D9-F69C0308DB6E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248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0" y="1579034"/>
            <a:ext cx="11353800" cy="4487333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  <a:p>
            <a:pPr lvl="5"/>
            <a:r>
              <a:rPr lang="fr-FR" noProof="0"/>
              <a:t>Sixième niveau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noProof="0"/>
              <a:t>Cliquez pour modifier le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493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5858"/>
          <a:stretch>
            <a:fillRect/>
          </a:stretch>
        </p:blipFill>
        <p:spPr>
          <a:xfrm>
            <a:off x="0" y="4580377"/>
            <a:ext cx="12192000" cy="175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5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44B4EB5-F767-5B65-062B-DC9265E9F5A3}"/>
              </a:ext>
            </a:extLst>
          </p:cNvPr>
          <p:cNvSpPr txBox="1"/>
          <p:nvPr userDrawn="1"/>
        </p:nvSpPr>
        <p:spPr>
          <a:xfrm>
            <a:off x="613317" y="442253"/>
            <a:ext cx="3947532" cy="147732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9600" b="1" i="0">
                <a:solidFill>
                  <a:srgbClr val="FF7900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rPr>
              <a:t>Merci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737092-FE08-7EAE-1276-E0A09E6FB4D3}"/>
              </a:ext>
            </a:extLst>
          </p:cNvPr>
          <p:cNvSpPr/>
          <p:nvPr userDrawn="1"/>
        </p:nvSpPr>
        <p:spPr>
          <a:xfrm>
            <a:off x="238013" y="6344043"/>
            <a:ext cx="550606" cy="344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971" r="14383"/>
          <a:stretch>
            <a:fillRect/>
          </a:stretch>
        </p:blipFill>
        <p:spPr>
          <a:xfrm>
            <a:off x="0" y="4192859"/>
            <a:ext cx="12192000" cy="232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4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737092-FE08-7EAE-1276-E0A09E6FB4D3}"/>
              </a:ext>
            </a:extLst>
          </p:cNvPr>
          <p:cNvSpPr/>
          <p:nvPr userDrawn="1"/>
        </p:nvSpPr>
        <p:spPr>
          <a:xfrm>
            <a:off x="238013" y="6344043"/>
            <a:ext cx="550606" cy="344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971" r="14383"/>
          <a:stretch>
            <a:fillRect/>
          </a:stretch>
        </p:blipFill>
        <p:spPr>
          <a:xfrm>
            <a:off x="0" y="4192859"/>
            <a:ext cx="12192000" cy="232324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A9681A1-C452-C89A-AE65-5D0CD005205E}"/>
              </a:ext>
            </a:extLst>
          </p:cNvPr>
          <p:cNvSpPr txBox="1"/>
          <p:nvPr userDrawn="1"/>
        </p:nvSpPr>
        <p:spPr>
          <a:xfrm>
            <a:off x="613317" y="442253"/>
            <a:ext cx="7683190" cy="123110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8000" b="1" i="0">
                <a:solidFill>
                  <a:srgbClr val="FF7900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1226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personne, habits, plein air&#10;&#10;Le contenu généré par l’IA peut être incorrect.">
            <a:extLst>
              <a:ext uri="{FF2B5EF4-FFF2-40B4-BE49-F238E27FC236}">
                <a16:creationId xmlns:a16="http://schemas.microsoft.com/office/drawing/2014/main" id="{55C51C4D-7FB2-71F4-F98C-1F1F30ACDA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7D2F4A5-5BE2-B035-94A7-64B7B2B96405}"/>
              </a:ext>
            </a:extLst>
          </p:cNvPr>
          <p:cNvSpPr txBox="1"/>
          <p:nvPr userDrawn="1"/>
        </p:nvSpPr>
        <p:spPr>
          <a:xfrm>
            <a:off x="446809" y="270163"/>
            <a:ext cx="5467843" cy="923330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fr-FR" sz="6000" b="1" i="0">
                <a:solidFill>
                  <a:schemeClr val="tx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rPr>
              <a:t>Institutionnelle</a:t>
            </a:r>
          </a:p>
        </p:txBody>
      </p:sp>
    </p:spTree>
    <p:extLst>
      <p:ext uri="{BB962C8B-B14F-4D97-AF65-F5344CB8AC3E}">
        <p14:creationId xmlns:p14="http://schemas.microsoft.com/office/powerpoint/2010/main" val="411218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ersonne, Visage humain, ordinateur, habits&#10;&#10;Le contenu généré par l’IA peut être incorrect.">
            <a:extLst>
              <a:ext uri="{FF2B5EF4-FFF2-40B4-BE49-F238E27FC236}">
                <a16:creationId xmlns:a16="http://schemas.microsoft.com/office/drawing/2014/main" id="{071BB0D1-C0C5-D41B-401B-1B76E420DD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647D687-2FFD-3144-6EEE-99DAB6E448B3}"/>
              </a:ext>
            </a:extLst>
          </p:cNvPr>
          <p:cNvSpPr txBox="1"/>
          <p:nvPr userDrawn="1"/>
        </p:nvSpPr>
        <p:spPr>
          <a:xfrm>
            <a:off x="446809" y="270163"/>
            <a:ext cx="4412298" cy="923330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fr-FR" sz="6000" b="1" i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rPr>
              <a:t>Technologie</a:t>
            </a:r>
          </a:p>
        </p:txBody>
      </p:sp>
    </p:spTree>
    <p:extLst>
      <p:ext uri="{BB962C8B-B14F-4D97-AF65-F5344CB8AC3E}">
        <p14:creationId xmlns:p14="http://schemas.microsoft.com/office/powerpoint/2010/main" val="320555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Visage humain, personne, habits, sourire&#10;&#10;Le contenu généré par l’IA peut être incorrect.">
            <a:extLst>
              <a:ext uri="{FF2B5EF4-FFF2-40B4-BE49-F238E27FC236}">
                <a16:creationId xmlns:a16="http://schemas.microsoft.com/office/drawing/2014/main" id="{DEA59A42-D2C0-B16C-36BF-867816D0D8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130FFF2-B64E-042E-C73D-3963096F4BBC}"/>
              </a:ext>
            </a:extLst>
          </p:cNvPr>
          <p:cNvSpPr txBox="1"/>
          <p:nvPr userDrawn="1"/>
        </p:nvSpPr>
        <p:spPr>
          <a:xfrm>
            <a:off x="446809" y="270163"/>
            <a:ext cx="8249053" cy="923330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fr-FR" sz="6000" b="1" i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rPr>
              <a:t>Propriété Intellectuelle</a:t>
            </a:r>
          </a:p>
        </p:txBody>
      </p:sp>
    </p:spTree>
    <p:extLst>
      <p:ext uri="{BB962C8B-B14F-4D97-AF65-F5344CB8AC3E}">
        <p14:creationId xmlns:p14="http://schemas.microsoft.com/office/powerpoint/2010/main" val="353699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apture d’écran, trouble, musique, flou&#10;&#10;Le contenu généré par l’IA peut être incorrect.">
            <a:extLst>
              <a:ext uri="{FF2B5EF4-FFF2-40B4-BE49-F238E27FC236}">
                <a16:creationId xmlns:a16="http://schemas.microsoft.com/office/drawing/2014/main" id="{6147B0DC-03B9-DEA6-EC8E-D8B6E7CC0E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47BE06A-508F-8DFA-1082-1CDC6E48AA7A}"/>
              </a:ext>
            </a:extLst>
          </p:cNvPr>
          <p:cNvSpPr txBox="1"/>
          <p:nvPr userDrawn="1"/>
        </p:nvSpPr>
        <p:spPr>
          <a:xfrm>
            <a:off x="446809" y="270163"/>
            <a:ext cx="2393284" cy="923330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fr-FR" sz="6000" b="1" i="0">
                <a:solidFill>
                  <a:schemeClr val="tx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rPr>
              <a:t>Future</a:t>
            </a:r>
          </a:p>
        </p:txBody>
      </p:sp>
    </p:spTree>
    <p:extLst>
      <p:ext uri="{BB962C8B-B14F-4D97-AF65-F5344CB8AC3E}">
        <p14:creationId xmlns:p14="http://schemas.microsoft.com/office/powerpoint/2010/main" val="409001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0" y="1579034"/>
            <a:ext cx="11353800" cy="4487333"/>
          </a:xfrm>
        </p:spPr>
        <p:txBody>
          <a:bodyPr/>
          <a:lstStyle>
            <a:lvl1pPr>
              <a:defRPr b="1" i="0"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  <a:lvl2pPr>
              <a:defRPr b="1" i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2pPr>
            <a:lvl3pPr>
              <a:defRPr b="1" i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3pPr>
            <a:lvl4pPr>
              <a:defRPr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>
              <a:defRPr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>
              <a:defRPr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6pPr>
          </a:lstStyle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  <a:p>
            <a:pPr lvl="5"/>
            <a:r>
              <a:rPr lang="fr-FR" noProof="0"/>
              <a:t>Sixième niveau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</a:lstStyle>
          <a:p>
            <a:r>
              <a:rPr lang="fr-FR" noProof="0"/>
              <a:t>Cliquez pour modifier le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81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648" y="384177"/>
            <a:ext cx="6437997" cy="3069165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7333" baseline="0">
                <a:solidFill>
                  <a:schemeClr val="tx1"/>
                </a:solidFill>
              </a:defRPr>
            </a:lvl1pPr>
          </a:lstStyle>
          <a:p>
            <a:r>
              <a:rPr lang="fr-FR" noProof="0"/>
              <a:t>Cliquez pour modifier le titre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7734300" y="355601"/>
            <a:ext cx="4038600" cy="453813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6065" y="3605526"/>
            <a:ext cx="6441580" cy="1288208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241294" indent="-241294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542386" indent="-254394" algn="l">
              <a:spcBef>
                <a:spcPts val="448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791980" indent="-230394" algn="l">
              <a:spcBef>
                <a:spcPts val="32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1065573" indent="-254394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nom du présentateur</a:t>
            </a:r>
          </a:p>
        </p:txBody>
      </p:sp>
    </p:spTree>
    <p:extLst>
      <p:ext uri="{BB962C8B-B14F-4D97-AF65-F5344CB8AC3E}">
        <p14:creationId xmlns:p14="http://schemas.microsoft.com/office/powerpoint/2010/main" val="40458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1" y="357717"/>
            <a:ext cx="11353799" cy="570864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  <a:lvl2pPr marL="478355" indent="-478355">
              <a:spcBef>
                <a:spcPts val="0"/>
              </a:spcBef>
              <a:buClrTx/>
              <a:buSzPct val="100000"/>
              <a:buFont typeface="+mj-lt"/>
              <a:buAutoNum type="arabicPeriod"/>
              <a:defRPr sz="40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noProof="0"/>
              <a:t>Cliquez pour modifier le contenu</a:t>
            </a:r>
          </a:p>
          <a:p>
            <a:pPr lvl="1"/>
            <a:r>
              <a:rPr lang="fr-FR" noProof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40162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648" y="384177"/>
            <a:ext cx="6437997" cy="3069165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7333" baseline="0">
                <a:solidFill>
                  <a:schemeClr val="tx1"/>
                </a:solidFill>
              </a:defRPr>
            </a:lvl1pPr>
          </a:lstStyle>
          <a:p>
            <a:r>
              <a:rPr lang="fr-FR" noProof="0"/>
              <a:t>Cliquez pour modifier le titre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7734300" y="355601"/>
            <a:ext cx="4038600" cy="453813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6065" y="3605526"/>
            <a:ext cx="6441580" cy="1288208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241294" indent="-241294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542386" indent="-254394" algn="l">
              <a:spcBef>
                <a:spcPts val="448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791980" indent="-230394" algn="l">
              <a:spcBef>
                <a:spcPts val="32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1065573" indent="-254394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nom du présentateur</a:t>
            </a:r>
          </a:p>
        </p:txBody>
      </p:sp>
    </p:spTree>
    <p:extLst>
      <p:ext uri="{BB962C8B-B14F-4D97-AF65-F5344CB8AC3E}">
        <p14:creationId xmlns:p14="http://schemas.microsoft.com/office/powerpoint/2010/main" val="116800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18359" y="357717"/>
            <a:ext cx="8129119" cy="5708649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7333" baseline="0"/>
            </a:lvl1pPr>
            <a:lvl2pPr>
              <a:lnSpc>
                <a:spcPct val="85000"/>
              </a:lnSpc>
              <a:spcBef>
                <a:spcPts val="0"/>
              </a:spcBef>
              <a:defRPr sz="7333"/>
            </a:lvl2pPr>
            <a:lvl3pPr>
              <a:defRPr sz="7333"/>
            </a:lvl3pPr>
            <a:lvl4pPr>
              <a:defRPr sz="7333"/>
            </a:lvl4pPr>
            <a:lvl5pPr>
              <a:defRPr sz="7333"/>
            </a:lvl5pPr>
          </a:lstStyle>
          <a:p>
            <a:pPr lvl="0"/>
            <a:r>
              <a:rPr lang="fr-FR" noProof="0"/>
              <a:t>Cliquez pour modifier le nom de la section </a:t>
            </a:r>
          </a:p>
          <a:p>
            <a:pPr lvl="1"/>
            <a:r>
              <a:rPr lang="fr-FR" noProof="0"/>
              <a:t>Deuxième niveau</a:t>
            </a: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56A6F2CA-3FC0-9C99-1BEA-11FAEBA467A6}"/>
              </a:ext>
            </a:extLst>
          </p:cNvPr>
          <p:cNvSpPr txBox="1"/>
          <p:nvPr userDrawn="1"/>
        </p:nvSpPr>
        <p:spPr>
          <a:xfrm>
            <a:off x="848363" y="6456737"/>
            <a:ext cx="968214" cy="16421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fr-FR" sz="1067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Helvetica 75 Bold" panose="020B0804020202020204" pitchFamily="34" charset="0"/>
                <a:ea typeface="+mn-ea"/>
                <a:cs typeface="+mn-cs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256176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19101" y="1579034"/>
            <a:ext cx="5289240" cy="4487332"/>
          </a:xfrm>
        </p:spPr>
        <p:txBody>
          <a:bodyPr>
            <a:normAutofit/>
          </a:bodyPr>
          <a:lstStyle>
            <a:lvl1pPr>
              <a:defRPr sz="1867" baseline="0"/>
            </a:lvl1pPr>
            <a:lvl2pPr>
              <a:defRPr sz="1867" baseline="0">
                <a:solidFill>
                  <a:schemeClr val="tx1"/>
                </a:solidFill>
              </a:defRPr>
            </a:lvl2pPr>
            <a:lvl3pPr>
              <a:defRPr sz="1867" baseline="0">
                <a:solidFill>
                  <a:schemeClr val="tx1"/>
                </a:solidFill>
              </a:defRPr>
            </a:lvl3pPr>
            <a:lvl4pPr>
              <a:defRPr sz="1867" baseline="0">
                <a:solidFill>
                  <a:schemeClr val="tx1"/>
                </a:solidFill>
              </a:defRPr>
            </a:lvl4pPr>
            <a:lvl5pPr>
              <a:defRPr sz="1867" baseline="0">
                <a:solidFill>
                  <a:schemeClr val="tx1"/>
                </a:solidFill>
              </a:defRPr>
            </a:lvl5pPr>
            <a:lvl6pPr>
              <a:defRPr sz="1867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  <a:p>
            <a:pPr lvl="5"/>
            <a:r>
              <a:rPr lang="fr-FR" noProof="0"/>
              <a:t>Sixième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86393" y="1578264"/>
            <a:ext cx="5286507" cy="4485891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867">
                <a:solidFill>
                  <a:schemeClr val="tx1"/>
                </a:solidFill>
              </a:defRPr>
            </a:lvl2pPr>
            <a:lvl3pPr>
              <a:defRPr sz="1867">
                <a:solidFill>
                  <a:schemeClr val="tx1"/>
                </a:solidFill>
              </a:defRPr>
            </a:lvl3pPr>
            <a:lvl4pPr>
              <a:defRPr sz="1867">
                <a:solidFill>
                  <a:schemeClr val="tx1"/>
                </a:solidFill>
              </a:defRPr>
            </a:lvl4pPr>
            <a:lvl5pPr>
              <a:defRPr sz="1867">
                <a:solidFill>
                  <a:schemeClr val="tx1"/>
                </a:solidFill>
              </a:defRPr>
            </a:lvl5pPr>
            <a:lvl6pPr>
              <a:defRPr sz="1867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  <a:p>
            <a:pPr lvl="5"/>
            <a:r>
              <a:rPr lang="fr-FR" noProof="0"/>
              <a:t>Sixième niveau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noProof="0"/>
              <a:t>Cliquez pour modifier le titre</a:t>
            </a:r>
            <a:endParaRPr lang="en-GB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37A194C7-E3B8-D1FF-916E-66815DBBB751}"/>
              </a:ext>
            </a:extLst>
          </p:cNvPr>
          <p:cNvSpPr txBox="1"/>
          <p:nvPr userDrawn="1"/>
        </p:nvSpPr>
        <p:spPr>
          <a:xfrm>
            <a:off x="848363" y="6456737"/>
            <a:ext cx="968214" cy="16421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fr-FR" sz="1067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Helvetica 75 Bold" panose="020B0804020202020204" pitchFamily="34" charset="0"/>
                <a:ea typeface="+mn-ea"/>
                <a:cs typeface="+mn-cs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29741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/>
              <a:t>Cliquez pour modifier le titre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8363" y="6456737"/>
            <a:ext cx="968214" cy="16421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fr-FR" sz="1067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Helvetica 75 Bold" panose="020B0804020202020204" pitchFamily="34" charset="0"/>
                <a:ea typeface="+mn-ea"/>
                <a:cs typeface="+mn-cs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286835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pleine p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r-FR" noProof="0"/>
              <a:t>Cliquez sur l'icône pour ajouter une photo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Cliquez pour modifier le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27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E06738D-2891-03A4-CF94-356923F3EA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1303" y="605526"/>
            <a:ext cx="6846187" cy="126483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16900F0-BA4B-A66C-D878-C9493525BB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5030" y="5379139"/>
            <a:ext cx="758733" cy="758733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EC57168-7637-9A08-1B84-9EC97E9227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03" y="2443163"/>
            <a:ext cx="7976175" cy="1615881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2000" b="1" i="0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  <a:lvl2pPr>
              <a:lnSpc>
                <a:spcPct val="85000"/>
              </a:lnSpc>
              <a:spcBef>
                <a:spcPts val="0"/>
              </a:spcBef>
              <a:defRPr sz="2000" b="1" i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2pPr>
            <a:lvl3pPr>
              <a:defRPr sz="7333"/>
            </a:lvl3pPr>
            <a:lvl4pPr>
              <a:defRPr sz="7333"/>
            </a:lvl4pPr>
            <a:lvl5pPr>
              <a:defRPr sz="7333"/>
            </a:lvl5pPr>
          </a:lstStyle>
          <a:p>
            <a:pPr lvl="0"/>
            <a:r>
              <a:rPr lang="fr-FR" noProof="0"/>
              <a:t>Cliquez pour modifier le texte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70F5BD-51FC-2631-7882-E2731B095A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1971" r="14383"/>
          <a:stretch>
            <a:fillRect/>
          </a:stretch>
        </p:blipFill>
        <p:spPr>
          <a:xfrm>
            <a:off x="0" y="4192859"/>
            <a:ext cx="10207083" cy="19450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590828F-B828-F572-AD9B-3F83C283BACF}"/>
              </a:ext>
            </a:extLst>
          </p:cNvPr>
          <p:cNvSpPr/>
          <p:nvPr userDrawn="1"/>
        </p:nvSpPr>
        <p:spPr>
          <a:xfrm>
            <a:off x="323385" y="6423102"/>
            <a:ext cx="490654" cy="2787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73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D4E7738-8A80-F6B6-ED25-FBBEDE7B1A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4431"/>
          <a:stretch>
            <a:fillRect/>
          </a:stretch>
        </p:blipFill>
        <p:spPr>
          <a:xfrm>
            <a:off x="571303" y="609175"/>
            <a:ext cx="6846187" cy="8293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81F3A42-FC0B-3AFB-8DD6-79B9D25E0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5030" y="5379139"/>
            <a:ext cx="758733" cy="7587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1971" r="14383"/>
          <a:stretch>
            <a:fillRect/>
          </a:stretch>
        </p:blipFill>
        <p:spPr>
          <a:xfrm>
            <a:off x="0" y="4192859"/>
            <a:ext cx="10207083" cy="1945013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BBD3E5D-EAEF-E630-BF95-31DF61791A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03" y="2220139"/>
            <a:ext cx="7976175" cy="1615881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2400" b="1" i="0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  <a:lvl2pPr>
              <a:lnSpc>
                <a:spcPct val="85000"/>
              </a:lnSpc>
              <a:spcBef>
                <a:spcPts val="0"/>
              </a:spcBef>
              <a:defRPr sz="2400" b="1" i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2pPr>
            <a:lvl3pPr>
              <a:defRPr sz="7333"/>
            </a:lvl3pPr>
            <a:lvl4pPr>
              <a:defRPr sz="7333"/>
            </a:lvl4pPr>
            <a:lvl5pPr>
              <a:defRPr sz="7333"/>
            </a:lvl5pPr>
          </a:lstStyle>
          <a:p>
            <a:pPr lvl="0"/>
            <a:r>
              <a:rPr lang="fr-FR" noProof="0"/>
              <a:t>Cliquez pour modifier le texte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EE878B-13BC-B296-14DB-88A84F44ACEE}"/>
              </a:ext>
            </a:extLst>
          </p:cNvPr>
          <p:cNvSpPr/>
          <p:nvPr userDrawn="1"/>
        </p:nvSpPr>
        <p:spPr>
          <a:xfrm>
            <a:off x="323385" y="6423102"/>
            <a:ext cx="490654" cy="2787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5858"/>
          <a:stretch>
            <a:fillRect/>
          </a:stretch>
        </p:blipFill>
        <p:spPr>
          <a:xfrm>
            <a:off x="0" y="4624981"/>
            <a:ext cx="12192000" cy="175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44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44B4EB5-F767-5B65-062B-DC9265E9F5A3}"/>
              </a:ext>
            </a:extLst>
          </p:cNvPr>
          <p:cNvSpPr txBox="1"/>
          <p:nvPr userDrawn="1"/>
        </p:nvSpPr>
        <p:spPr>
          <a:xfrm>
            <a:off x="613317" y="442253"/>
            <a:ext cx="3947532" cy="147732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9600" b="1" i="0">
                <a:solidFill>
                  <a:srgbClr val="FF7900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rPr>
              <a:t>Merci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191258-04CF-430F-42DC-3B123CFD87A7}"/>
              </a:ext>
            </a:extLst>
          </p:cNvPr>
          <p:cNvSpPr/>
          <p:nvPr userDrawn="1"/>
        </p:nvSpPr>
        <p:spPr>
          <a:xfrm>
            <a:off x="323385" y="6423102"/>
            <a:ext cx="490654" cy="2787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971" r="14383"/>
          <a:stretch>
            <a:fillRect/>
          </a:stretch>
        </p:blipFill>
        <p:spPr>
          <a:xfrm>
            <a:off x="0" y="4192859"/>
            <a:ext cx="12192000" cy="232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8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44B4EB5-F767-5B65-062B-DC9265E9F5A3}"/>
              </a:ext>
            </a:extLst>
          </p:cNvPr>
          <p:cNvSpPr txBox="1"/>
          <p:nvPr userDrawn="1"/>
        </p:nvSpPr>
        <p:spPr>
          <a:xfrm>
            <a:off x="613317" y="442253"/>
            <a:ext cx="7683190" cy="123110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8000" b="1" i="0">
                <a:solidFill>
                  <a:srgbClr val="FF7900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rPr>
              <a:t>Thank you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34A760C-E73B-4672-39B4-A9E4B4D8F46D}"/>
              </a:ext>
            </a:extLst>
          </p:cNvPr>
          <p:cNvSpPr/>
          <p:nvPr userDrawn="1"/>
        </p:nvSpPr>
        <p:spPr>
          <a:xfrm>
            <a:off x="323385" y="6423102"/>
            <a:ext cx="490654" cy="2787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solidFill>
                <a:srgbClr val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971" r="14383"/>
          <a:stretch>
            <a:fillRect/>
          </a:stretch>
        </p:blipFill>
        <p:spPr>
          <a:xfrm>
            <a:off x="0" y="4192859"/>
            <a:ext cx="12192000" cy="232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65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1" y="357717"/>
            <a:ext cx="11353799" cy="5708649"/>
          </a:xfrm>
        </p:spPr>
        <p:txBody>
          <a:bodyPr/>
          <a:lstStyle>
            <a:lvl1pPr>
              <a:spcBef>
                <a:spcPts val="0"/>
              </a:spcBef>
              <a:defRPr sz="4000"/>
            </a:lvl1pPr>
            <a:lvl2pPr marL="478355" indent="-478355">
              <a:spcBef>
                <a:spcPts val="0"/>
              </a:spcBef>
              <a:buClrTx/>
              <a:buSzPct val="100000"/>
              <a:buFont typeface="+mj-lt"/>
              <a:buAutoNum type="arabicPeriod"/>
              <a:defRPr sz="40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fr-FR" noProof="0"/>
              <a:t>Cliquez pour modifier le contenu</a:t>
            </a:r>
          </a:p>
          <a:p>
            <a:pPr lvl="1"/>
            <a:r>
              <a:rPr lang="fr-FR" noProof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44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18359" y="357717"/>
            <a:ext cx="8129119" cy="5708649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7333" baseline="0"/>
            </a:lvl1pPr>
            <a:lvl2pPr>
              <a:lnSpc>
                <a:spcPct val="85000"/>
              </a:lnSpc>
              <a:spcBef>
                <a:spcPts val="0"/>
              </a:spcBef>
              <a:defRPr sz="7333"/>
            </a:lvl2pPr>
            <a:lvl3pPr>
              <a:defRPr sz="7333"/>
            </a:lvl3pPr>
            <a:lvl4pPr>
              <a:defRPr sz="7333"/>
            </a:lvl4pPr>
            <a:lvl5pPr>
              <a:defRPr sz="7333"/>
            </a:lvl5pPr>
          </a:lstStyle>
          <a:p>
            <a:pPr lvl="0"/>
            <a:r>
              <a:rPr lang="fr-FR" noProof="0"/>
              <a:t>Cliquez pour modifier le nom de la section </a:t>
            </a:r>
          </a:p>
          <a:p>
            <a:pPr lvl="1"/>
            <a:r>
              <a:rPr lang="fr-FR" noProof="0"/>
              <a:t>Deuxième niveau</a:t>
            </a:r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56A6F2CA-3FC0-9C99-1BEA-11FAEBA467A6}"/>
              </a:ext>
            </a:extLst>
          </p:cNvPr>
          <p:cNvSpPr txBox="1"/>
          <p:nvPr userDrawn="1"/>
        </p:nvSpPr>
        <p:spPr>
          <a:xfrm>
            <a:off x="848363" y="6456737"/>
            <a:ext cx="968214" cy="16421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fr-FR" sz="1067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Helvetica 75 Bold" panose="020B0804020202020204" pitchFamily="34" charset="0"/>
                <a:ea typeface="+mn-ea"/>
                <a:cs typeface="+mn-cs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32580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19101" y="1579034"/>
            <a:ext cx="5289240" cy="4487332"/>
          </a:xfrm>
        </p:spPr>
        <p:txBody>
          <a:bodyPr>
            <a:normAutofit/>
          </a:bodyPr>
          <a:lstStyle>
            <a:lvl1pPr>
              <a:defRPr sz="1867" baseline="0"/>
            </a:lvl1pPr>
            <a:lvl2pPr>
              <a:defRPr sz="1867" baseline="0">
                <a:solidFill>
                  <a:schemeClr val="tx1"/>
                </a:solidFill>
              </a:defRPr>
            </a:lvl2pPr>
            <a:lvl3pPr>
              <a:defRPr sz="1867" baseline="0">
                <a:solidFill>
                  <a:schemeClr val="tx1"/>
                </a:solidFill>
              </a:defRPr>
            </a:lvl3pPr>
            <a:lvl4pPr>
              <a:defRPr sz="1867" baseline="0">
                <a:solidFill>
                  <a:schemeClr val="tx1"/>
                </a:solidFill>
              </a:defRPr>
            </a:lvl4pPr>
            <a:lvl5pPr>
              <a:defRPr sz="1867" baseline="0">
                <a:solidFill>
                  <a:schemeClr val="tx1"/>
                </a:solidFill>
              </a:defRPr>
            </a:lvl5pPr>
            <a:lvl6pPr>
              <a:defRPr sz="1867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  <a:p>
            <a:pPr lvl="5"/>
            <a:r>
              <a:rPr lang="fr-FR" noProof="0"/>
              <a:t>Sixième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486393" y="1578264"/>
            <a:ext cx="5286507" cy="4485891"/>
          </a:xfrm>
        </p:spPr>
        <p:txBody>
          <a:bodyPr>
            <a:normAutofit/>
          </a:bodyPr>
          <a:lstStyle>
            <a:lvl1pPr>
              <a:defRPr sz="1867"/>
            </a:lvl1pPr>
            <a:lvl2pPr>
              <a:defRPr sz="1867">
                <a:solidFill>
                  <a:schemeClr val="tx1"/>
                </a:solidFill>
              </a:defRPr>
            </a:lvl2pPr>
            <a:lvl3pPr>
              <a:defRPr sz="1867">
                <a:solidFill>
                  <a:schemeClr val="tx1"/>
                </a:solidFill>
              </a:defRPr>
            </a:lvl3pPr>
            <a:lvl4pPr>
              <a:defRPr sz="1867">
                <a:solidFill>
                  <a:schemeClr val="tx1"/>
                </a:solidFill>
              </a:defRPr>
            </a:lvl4pPr>
            <a:lvl5pPr>
              <a:defRPr sz="1867">
                <a:solidFill>
                  <a:schemeClr val="tx1"/>
                </a:solidFill>
              </a:defRPr>
            </a:lvl5pPr>
            <a:lvl6pPr>
              <a:defRPr sz="1867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  <a:p>
            <a:pPr lvl="5"/>
            <a:r>
              <a:rPr lang="fr-FR" noProof="0"/>
              <a:t>Sixième niveau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noProof="0"/>
              <a:t>Cliquez pour modifier le titre</a:t>
            </a:r>
            <a:endParaRPr lang="en-GB"/>
          </a:p>
        </p:txBody>
      </p:sp>
      <p:sp>
        <p:nvSpPr>
          <p:cNvPr id="2" name="TextBox 4">
            <a:extLst>
              <a:ext uri="{FF2B5EF4-FFF2-40B4-BE49-F238E27FC236}">
                <a16:creationId xmlns:a16="http://schemas.microsoft.com/office/drawing/2014/main" id="{37A194C7-E3B8-D1FF-916E-66815DBBB751}"/>
              </a:ext>
            </a:extLst>
          </p:cNvPr>
          <p:cNvSpPr txBox="1"/>
          <p:nvPr userDrawn="1"/>
        </p:nvSpPr>
        <p:spPr>
          <a:xfrm>
            <a:off x="848363" y="6456737"/>
            <a:ext cx="968214" cy="16421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fr-FR" sz="1067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Helvetica 75 Bold" panose="020B0804020202020204" pitchFamily="34" charset="0"/>
                <a:ea typeface="+mn-ea"/>
                <a:cs typeface="+mn-cs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213410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/>
              <a:t>Cliquez pour modifier le titre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48363" y="6456737"/>
            <a:ext cx="968214" cy="16421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kumimoji="0" lang="fr-FR" sz="1067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Helvetica 75 Bold" panose="020B0804020202020204" pitchFamily="34" charset="0"/>
                <a:ea typeface="+mn-ea"/>
                <a:cs typeface="+mn-cs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110849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pleine p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r-FR" noProof="0"/>
              <a:t>Cliquez sur l'icône pour ajouter une photo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Cliquez pour modifier le 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25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FB98FB-531E-67E8-3085-393057802434}"/>
              </a:ext>
            </a:extLst>
          </p:cNvPr>
          <p:cNvSpPr/>
          <p:nvPr userDrawn="1"/>
        </p:nvSpPr>
        <p:spPr>
          <a:xfrm>
            <a:off x="137652" y="6440129"/>
            <a:ext cx="550606" cy="344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solidFill>
                <a:srgbClr val="0000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D4E7738-8A80-F6B6-ED25-FBBEDE7B1A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1303" y="609175"/>
            <a:ext cx="6846187" cy="126483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81F3A42-FC0B-3AFB-8DD6-79B9D25E0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5030" y="5379139"/>
            <a:ext cx="758733" cy="758733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BF9C4A4-7C00-B0E4-B631-FC9BCE3E8A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03" y="2443163"/>
            <a:ext cx="7976175" cy="1615881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2000" b="1" i="0" baseline="0">
                <a:solidFill>
                  <a:schemeClr val="tx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  <a:lvl2pPr>
              <a:lnSpc>
                <a:spcPct val="85000"/>
              </a:lnSpc>
              <a:spcBef>
                <a:spcPts val="0"/>
              </a:spcBef>
              <a:defRPr sz="2000" b="1" i="0">
                <a:solidFill>
                  <a:schemeClr val="tx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2pPr>
            <a:lvl3pPr>
              <a:defRPr sz="7333"/>
            </a:lvl3pPr>
            <a:lvl4pPr>
              <a:defRPr sz="7333"/>
            </a:lvl4pPr>
            <a:lvl5pPr>
              <a:defRPr sz="7333"/>
            </a:lvl5pPr>
          </a:lstStyle>
          <a:p>
            <a:pPr lvl="0"/>
            <a:r>
              <a:rPr lang="fr-FR" noProof="0"/>
              <a:t>Cliquez pour modifier le texte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1971" r="14383"/>
          <a:stretch>
            <a:fillRect/>
          </a:stretch>
        </p:blipFill>
        <p:spPr>
          <a:xfrm>
            <a:off x="0" y="4192859"/>
            <a:ext cx="10207083" cy="194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1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FB98FB-531E-67E8-3085-393057802434}"/>
              </a:ext>
            </a:extLst>
          </p:cNvPr>
          <p:cNvSpPr/>
          <p:nvPr userDrawn="1"/>
        </p:nvSpPr>
        <p:spPr>
          <a:xfrm>
            <a:off x="98756" y="6406676"/>
            <a:ext cx="550606" cy="344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>
              <a:solidFill>
                <a:srgbClr val="0000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D4E7738-8A80-F6B6-ED25-FBBEDE7B1A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4431"/>
          <a:stretch>
            <a:fillRect/>
          </a:stretch>
        </p:blipFill>
        <p:spPr>
          <a:xfrm>
            <a:off x="571303" y="609175"/>
            <a:ext cx="6846187" cy="8293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81F3A42-FC0B-3AFB-8DD6-79B9D25E044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5030" y="5379139"/>
            <a:ext cx="758733" cy="75873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C1F1F47-7548-603C-C382-16DE82C622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1971" r="14383"/>
          <a:stretch>
            <a:fillRect/>
          </a:stretch>
        </p:blipFill>
        <p:spPr>
          <a:xfrm>
            <a:off x="0" y="4192859"/>
            <a:ext cx="10207083" cy="1945013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277FBA3-D8DE-F389-FE63-B3C4026E63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03" y="2220139"/>
            <a:ext cx="7976175" cy="1615881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2400" b="1" i="0" baseline="0">
                <a:solidFill>
                  <a:schemeClr val="tx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  <a:lvl2pPr>
              <a:lnSpc>
                <a:spcPct val="85000"/>
              </a:lnSpc>
              <a:spcBef>
                <a:spcPts val="0"/>
              </a:spcBef>
              <a:defRPr sz="2400" b="1" i="0">
                <a:solidFill>
                  <a:schemeClr val="tx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2pPr>
            <a:lvl3pPr>
              <a:defRPr sz="7333"/>
            </a:lvl3pPr>
            <a:lvl4pPr>
              <a:defRPr sz="7333"/>
            </a:lvl4pPr>
            <a:lvl5pPr>
              <a:defRPr sz="7333"/>
            </a:lvl5pPr>
          </a:lstStyle>
          <a:p>
            <a:pPr lvl="0"/>
            <a:r>
              <a:rPr lang="fr-FR" noProof="0"/>
              <a:t>Cliquez pour modifier le texte</a:t>
            </a:r>
          </a:p>
        </p:txBody>
      </p:sp>
    </p:spTree>
    <p:extLst>
      <p:ext uri="{BB962C8B-B14F-4D97-AF65-F5344CB8AC3E}">
        <p14:creationId xmlns:p14="http://schemas.microsoft.com/office/powerpoint/2010/main" val="121739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9100" y="356659"/>
            <a:ext cx="11353800" cy="9916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9100" y="1579034"/>
            <a:ext cx="11353800" cy="44873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  <a:p>
            <a:pPr lvl="5"/>
            <a:r>
              <a:rPr lang="fr-FR" noProof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 userDrawn="1"/>
        </p:nvSpPr>
        <p:spPr>
          <a:xfrm>
            <a:off x="380723" y="6196342"/>
            <a:ext cx="366680" cy="446615"/>
          </a:xfrm>
          <a:prstGeom prst="rect">
            <a:avLst/>
          </a:prstGeom>
        </p:spPr>
        <p:txBody>
          <a:bodyPr wrap="square" lIns="9600" tIns="0" rIns="0" bIns="0" anchor="b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600"/>
              </a:spcAft>
              <a:buClr>
                <a:srgbClr val="FFFFFF"/>
              </a:buClr>
              <a:buSzTx/>
              <a:buFont typeface="Helvetica 75" panose="020B0804020202020204" pitchFamily="34" charset="0"/>
              <a:buNone/>
              <a:tabLst/>
              <a:defRPr/>
            </a:pPr>
            <a:fld id="{8702007A-2642-4DC4-A457-FD791426C840}" type="slidenum">
              <a:rPr kumimoji="0" lang="fr-FR" sz="1067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 75 Bold" panose="020B0804020202020204" pitchFamily="34" charset="0"/>
                <a:ea typeface="+mn-ea"/>
                <a:cs typeface="+mn-cs"/>
              </a:rPr>
              <a:pPr marL="0" marR="0" lvl="0" indent="0" algn="l" defTabSz="1219170" rtl="0" eaLnBrk="1" fontAlgn="base" latinLnBrk="0" hangingPunct="1">
                <a:lnSpc>
                  <a:spcPct val="85000"/>
                </a:lnSpc>
                <a:spcBef>
                  <a:spcPct val="0"/>
                </a:spcBef>
                <a:spcAft>
                  <a:spcPts val="1600"/>
                </a:spcAft>
                <a:buClr>
                  <a:srgbClr val="FFFFFF"/>
                </a:buClr>
                <a:buSzTx/>
                <a:buFont typeface="Helvetica 75" panose="020B0804020202020204" pitchFamily="34" charset="0"/>
                <a:buNone/>
                <a:tabLst/>
                <a:defRPr/>
              </a:pPr>
              <a:t>‹#›</a:t>
            </a:fld>
            <a:endParaRPr kumimoji="0" lang="fr-FR" sz="1067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 75 Bold" panose="020B08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76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0" r:id="rId8"/>
    <p:sldLayoutId id="2147483671" r:id="rId9"/>
    <p:sldLayoutId id="2147483675" r:id="rId10"/>
    <p:sldLayoutId id="2147483674" r:id="rId11"/>
    <p:sldLayoutId id="2147483676" r:id="rId12"/>
    <p:sldLayoutId id="2147483693" r:id="rId13"/>
    <p:sldLayoutId id="2147483690" r:id="rId14"/>
    <p:sldLayoutId id="2147483691" r:id="rId15"/>
    <p:sldLayoutId id="2147483692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1219170" rtl="0" eaLnBrk="1" latinLnBrk="0" hangingPunct="1">
        <a:lnSpc>
          <a:spcPct val="90000"/>
        </a:lnSpc>
        <a:spcBef>
          <a:spcPct val="0"/>
        </a:spcBef>
        <a:buNone/>
        <a:defRPr sz="2667" b="1" i="0" kern="1200" spc="-27" baseline="0">
          <a:solidFill>
            <a:schemeClr val="bg2"/>
          </a:solidFill>
          <a:latin typeface="Helvetica 75 Bold" panose="02000503000000020004" pitchFamily="2" charset="0"/>
          <a:ea typeface="Helvetica 75 Bold" panose="02000503000000020004" pitchFamily="2" charset="0"/>
          <a:cs typeface="Helvetica 75 Bold" panose="02000503000000020004" pitchFamily="2" charset="0"/>
        </a:defRPr>
      </a:lvl1pPr>
    </p:titleStyle>
    <p:bodyStyle>
      <a:lvl1pPr marL="0" indent="0" algn="l" defTabSz="1219170" rtl="0" eaLnBrk="1" latinLnBrk="0" hangingPunct="1">
        <a:lnSpc>
          <a:spcPct val="90000"/>
        </a:lnSpc>
        <a:spcBef>
          <a:spcPts val="800"/>
        </a:spcBef>
        <a:buClr>
          <a:schemeClr val="bg1"/>
        </a:buClr>
        <a:buSzPct val="25000"/>
        <a:buFont typeface="Calibri" panose="020F0502020204030204" pitchFamily="34" charset="0"/>
        <a:buNone/>
        <a:tabLst/>
        <a:defRPr sz="1867" b="1" i="0" kern="1200" spc="-27" baseline="0">
          <a:solidFill>
            <a:schemeClr val="bg2"/>
          </a:solidFill>
          <a:latin typeface="Helvetica 75 Bold" panose="02000503000000020004" pitchFamily="2" charset="0"/>
          <a:ea typeface="Helvetica 75 Bold" panose="02000503000000020004" pitchFamily="2" charset="0"/>
          <a:cs typeface="Helvetica 75 Bold" panose="02000503000000020004" pitchFamily="2" charset="0"/>
        </a:defRPr>
      </a:lvl1pPr>
      <a:lvl2pPr marL="0" indent="0" algn="l" defTabSz="1219170" rtl="0" eaLnBrk="1" latinLnBrk="0" hangingPunct="1">
        <a:lnSpc>
          <a:spcPct val="90000"/>
        </a:lnSpc>
        <a:spcBef>
          <a:spcPts val="800"/>
        </a:spcBef>
        <a:buClr>
          <a:schemeClr val="bg1"/>
        </a:buClr>
        <a:buSzPct val="25000"/>
        <a:buFont typeface="Calibri" panose="020F0502020204030204" pitchFamily="34" charset="0"/>
        <a:buNone/>
        <a:defRPr sz="1867" b="1" i="0" kern="1200" spc="-27" baseline="0">
          <a:solidFill>
            <a:schemeClr val="tx1"/>
          </a:solidFill>
          <a:latin typeface="Helvetica 75 Bold" panose="02000503000000020004" pitchFamily="2" charset="0"/>
          <a:ea typeface="Helvetica 75 Bold" panose="02000503000000020004" pitchFamily="2" charset="0"/>
          <a:cs typeface="Helvetica 75 Bold" panose="02000503000000020004" pitchFamily="2" charset="0"/>
        </a:defRPr>
      </a:lvl2pPr>
      <a:lvl3pPr marL="241294" indent="-241294" algn="l" defTabSz="1219170" rtl="0" eaLnBrk="1" latinLnBrk="0" hangingPunct="1">
        <a:lnSpc>
          <a:spcPct val="90000"/>
        </a:lnSpc>
        <a:spcBef>
          <a:spcPts val="800"/>
        </a:spcBef>
        <a:buClr>
          <a:schemeClr val="bg2"/>
        </a:buClr>
        <a:buFont typeface="Wingdings" panose="05000000000000000000" pitchFamily="2" charset="2"/>
        <a:buChar char="§"/>
        <a:defRPr sz="1867" b="1" i="0" kern="1200" spc="-27" baseline="0">
          <a:solidFill>
            <a:schemeClr val="tx1"/>
          </a:solidFill>
          <a:latin typeface="Helvetica 75 Bold" panose="02000503000000020004" pitchFamily="2" charset="0"/>
          <a:ea typeface="Helvetica 75 Bold" panose="02000503000000020004" pitchFamily="2" charset="0"/>
          <a:cs typeface="Helvetica 75 Bold" panose="02000503000000020004" pitchFamily="2" charset="0"/>
        </a:defRPr>
      </a:lvl3pPr>
      <a:lvl4pPr marL="543970" indent="-253994" algn="l" defTabSz="1219170" rtl="0" eaLnBrk="1" latinLnBrk="0" hangingPunct="1">
        <a:lnSpc>
          <a:spcPct val="90000"/>
        </a:lnSpc>
        <a:spcBef>
          <a:spcPct val="20000"/>
        </a:spcBef>
        <a:buFont typeface="Arial" panose="020B0604020202020204" pitchFamily="34" charset="0"/>
        <a:buChar char="–"/>
        <a:defRPr sz="1867" kern="1200" spc="-27" baseline="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793731" indent="-230712" algn="l" defTabSz="1219170" rtl="0" eaLnBrk="1" latinLnBrk="0" hangingPunct="1">
        <a:lnSpc>
          <a:spcPct val="90000"/>
        </a:lnSpc>
        <a:spcBef>
          <a:spcPct val="20000"/>
        </a:spcBef>
        <a:buClr>
          <a:schemeClr val="tx1"/>
        </a:buClr>
        <a:buFont typeface="Arial" panose="020B0604020202020204" pitchFamily="34" charset="0"/>
        <a:buChar char="–"/>
        <a:defRPr sz="1867" kern="1200" spc="-27" baseline="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1066773" indent="-253994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9100" y="356659"/>
            <a:ext cx="11353800" cy="9916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9100" y="1579034"/>
            <a:ext cx="11353800" cy="44873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/>
              <a:t>Cliquez pour modifier le texte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  <a:p>
            <a:pPr lvl="5"/>
            <a:r>
              <a:rPr lang="fr-FR" noProof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380723" y="6196342"/>
            <a:ext cx="366680" cy="446615"/>
          </a:xfrm>
          <a:prstGeom prst="rect">
            <a:avLst/>
          </a:prstGeom>
        </p:spPr>
        <p:txBody>
          <a:bodyPr wrap="square" lIns="9600" tIns="0" rIns="0" bIns="0" anchor="b">
            <a:normAutofit/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1600"/>
              </a:spcAft>
              <a:buClr>
                <a:srgbClr val="FFFFFF"/>
              </a:buClr>
              <a:buSzTx/>
              <a:buFont typeface="Helvetica 75" panose="020B0804020202020204" pitchFamily="34" charset="0"/>
              <a:buNone/>
              <a:tabLst/>
              <a:defRPr/>
            </a:pPr>
            <a:fld id="{8702007A-2642-4DC4-A457-FD791426C840}" type="slidenum">
              <a:rPr kumimoji="0" lang="fr-FR" sz="1067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lvetica 75 Bold" panose="020B0804020202020204" pitchFamily="34" charset="0"/>
                <a:ea typeface="+mn-ea"/>
                <a:cs typeface="+mn-cs"/>
              </a:rPr>
              <a:pPr marL="0" marR="0" lvl="0" indent="0" algn="l" defTabSz="1219170" rtl="0" eaLnBrk="1" fontAlgn="base" latinLnBrk="0" hangingPunct="1">
                <a:lnSpc>
                  <a:spcPct val="85000"/>
                </a:lnSpc>
                <a:spcBef>
                  <a:spcPct val="0"/>
                </a:spcBef>
                <a:spcAft>
                  <a:spcPts val="1600"/>
                </a:spcAft>
                <a:buClr>
                  <a:srgbClr val="FFFFFF"/>
                </a:buClr>
                <a:buSzTx/>
                <a:buFont typeface="Helvetica 75" panose="020B0804020202020204" pitchFamily="34" charset="0"/>
                <a:buNone/>
                <a:tabLst/>
                <a:defRPr/>
              </a:pPr>
              <a:t>‹#›</a:t>
            </a:fld>
            <a:endParaRPr kumimoji="0" lang="fr-FR" sz="1067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lvetica 75 Bold" panose="020B08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827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8" r:id="rId10"/>
    <p:sldLayoutId id="2147483687" r:id="rId11"/>
    <p:sldLayoutId id="214748368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1219170" rtl="0" eaLnBrk="1" latinLnBrk="0" hangingPunct="1">
        <a:lnSpc>
          <a:spcPct val="90000"/>
        </a:lnSpc>
        <a:spcBef>
          <a:spcPct val="0"/>
        </a:spcBef>
        <a:buNone/>
        <a:defRPr sz="2667" b="1" i="0" kern="1200" spc="-27" baseline="0">
          <a:solidFill>
            <a:schemeClr val="bg2"/>
          </a:solidFill>
          <a:latin typeface="Helvetica 75 Bold" panose="02000503000000020004" pitchFamily="2" charset="0"/>
          <a:ea typeface="Helvetica 75 Bold" panose="02000503000000020004" pitchFamily="2" charset="0"/>
          <a:cs typeface="Helvetica 75 Bold" panose="02000503000000020004" pitchFamily="2" charset="0"/>
        </a:defRPr>
      </a:lvl1pPr>
    </p:titleStyle>
    <p:bodyStyle>
      <a:lvl1pPr marL="0" indent="0" algn="l" defTabSz="1219170" rtl="0" eaLnBrk="1" latinLnBrk="0" hangingPunct="1">
        <a:lnSpc>
          <a:spcPct val="90000"/>
        </a:lnSpc>
        <a:spcBef>
          <a:spcPts val="800"/>
        </a:spcBef>
        <a:buClr>
          <a:schemeClr val="bg1"/>
        </a:buClr>
        <a:buSzPct val="25000"/>
        <a:buFont typeface="Calibri" panose="020F0502020204030204" pitchFamily="34" charset="0"/>
        <a:buNone/>
        <a:tabLst/>
        <a:defRPr sz="1867" b="1" i="0" kern="1200" spc="-27" baseline="0">
          <a:solidFill>
            <a:schemeClr val="bg2"/>
          </a:solidFill>
          <a:latin typeface="Helvetica 75 Bold" panose="02000503000000020004" pitchFamily="2" charset="0"/>
          <a:ea typeface="Helvetica 75 Bold" panose="02000503000000020004" pitchFamily="2" charset="0"/>
          <a:cs typeface="Helvetica 75 Bold" panose="02000503000000020004" pitchFamily="2" charset="0"/>
        </a:defRPr>
      </a:lvl1pPr>
      <a:lvl2pPr marL="0" indent="0" algn="l" defTabSz="1219170" rtl="0" eaLnBrk="1" latinLnBrk="0" hangingPunct="1">
        <a:lnSpc>
          <a:spcPct val="90000"/>
        </a:lnSpc>
        <a:spcBef>
          <a:spcPts val="800"/>
        </a:spcBef>
        <a:buClr>
          <a:schemeClr val="bg1"/>
        </a:buClr>
        <a:buSzPct val="25000"/>
        <a:buFont typeface="Calibri" panose="020F0502020204030204" pitchFamily="34" charset="0"/>
        <a:buNone/>
        <a:defRPr sz="1867" b="1" i="0" kern="1200" spc="-27" baseline="0">
          <a:solidFill>
            <a:schemeClr val="bg1"/>
          </a:solidFill>
          <a:latin typeface="Helvetica 75 Bold" panose="02000503000000020004" pitchFamily="2" charset="0"/>
          <a:ea typeface="Helvetica 75 Bold" panose="02000503000000020004" pitchFamily="2" charset="0"/>
          <a:cs typeface="Helvetica 75 Bold" panose="02000503000000020004" pitchFamily="2" charset="0"/>
        </a:defRPr>
      </a:lvl2pPr>
      <a:lvl3pPr marL="241294" indent="-241294" algn="l" defTabSz="1219170" rtl="0" eaLnBrk="1" latinLnBrk="0" hangingPunct="1">
        <a:lnSpc>
          <a:spcPct val="90000"/>
        </a:lnSpc>
        <a:spcBef>
          <a:spcPts val="800"/>
        </a:spcBef>
        <a:buClr>
          <a:schemeClr val="bg2"/>
        </a:buClr>
        <a:buFont typeface="Wingdings" panose="05000000000000000000" pitchFamily="2" charset="2"/>
        <a:buChar char="§"/>
        <a:defRPr sz="1867" b="1" i="0" kern="1200" spc="-27" baseline="0">
          <a:solidFill>
            <a:schemeClr val="bg1"/>
          </a:solidFill>
          <a:latin typeface="Helvetica 75 Bold" panose="02000503000000020004" pitchFamily="2" charset="0"/>
          <a:ea typeface="Helvetica 75 Bold" panose="02000503000000020004" pitchFamily="2" charset="0"/>
          <a:cs typeface="Helvetica 75 Bold" panose="02000503000000020004" pitchFamily="2" charset="0"/>
        </a:defRPr>
      </a:lvl3pPr>
      <a:lvl4pPr marL="543970" indent="-253994" algn="l" defTabSz="1219170" rtl="0" eaLnBrk="1" latinLnBrk="0" hangingPunct="1">
        <a:lnSpc>
          <a:spcPct val="90000"/>
        </a:lnSpc>
        <a:spcBef>
          <a:spcPct val="20000"/>
        </a:spcBef>
        <a:buFont typeface="Arial" panose="020B0604020202020204" pitchFamily="34" charset="0"/>
        <a:buChar char="–"/>
        <a:defRPr sz="1867" kern="1200" spc="-27" baseline="0">
          <a:solidFill>
            <a:schemeClr val="bg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4pPr>
      <a:lvl5pPr marL="793731" indent="-230712" algn="l" defTabSz="1219170" rtl="0" eaLnBrk="1" latinLnBrk="0" hangingPunct="1">
        <a:lnSpc>
          <a:spcPct val="90000"/>
        </a:lnSpc>
        <a:spcBef>
          <a:spcPct val="20000"/>
        </a:spcBef>
        <a:buClr>
          <a:schemeClr val="bg1"/>
        </a:buClr>
        <a:buFont typeface="Arial" panose="020B0604020202020204" pitchFamily="34" charset="0"/>
        <a:buChar char="–"/>
        <a:defRPr sz="1867" kern="1200" spc="-27" baseline="0">
          <a:solidFill>
            <a:schemeClr val="bg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5pPr>
      <a:lvl6pPr marL="1066773" indent="-253994" algn="l" defTabSz="1219170" rtl="0" eaLnBrk="1" latinLnBrk="0" hangingPunct="1">
        <a:spcBef>
          <a:spcPct val="20000"/>
        </a:spcBef>
        <a:buClr>
          <a:schemeClr val="bg1"/>
        </a:buClr>
        <a:buFont typeface="Arial" panose="020B0604020202020204" pitchFamily="34" charset="0"/>
        <a:buChar char="–"/>
        <a:defRPr sz="1867" kern="1200">
          <a:solidFill>
            <a:schemeClr val="bg1"/>
          </a:solidFill>
          <a:latin typeface="Helvetica Neue" panose="02000503000000020004" pitchFamily="2" charset="0"/>
          <a:ea typeface="Helvetica Neue" panose="02000503000000020004" pitchFamily="2" charset="0"/>
          <a:cs typeface="Helvetica Neue" panose="02000503000000020004" pitchFamily="2" charset="0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microsoft.com/office/2018/10/relationships/comments" Target="../comments/modernComment_12A_90970AF0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microsoft.com/office/2018/10/relationships/comments" Target="../comments/modernComment_139_4EB959E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40.png"/><Relationship Id="rId4" Type="http://schemas.openxmlformats.org/officeDocument/2006/relationships/image" Target="../media/image38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5.png"/><Relationship Id="rId4" Type="http://schemas.openxmlformats.org/officeDocument/2006/relationships/image" Target="../media/image4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1.png"/><Relationship Id="rId5" Type="http://schemas.openxmlformats.org/officeDocument/2006/relationships/image" Target="../media/image240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microsoft.com/office/2018/10/relationships/comments" Target="../comments/modernComment_11D_D02C14C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microsoft.com/office/2018/10/relationships/comments" Target="../comments/modernComment_11F_BE0B4A8D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51A5374-7552-B340-CEBB-0900ACB5DC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1303" y="3226136"/>
            <a:ext cx="4051497" cy="1615881"/>
          </a:xfrm>
        </p:spPr>
        <p:txBody>
          <a:bodyPr/>
          <a:lstStyle/>
          <a:p>
            <a:r>
              <a:rPr lang="fr-FR" u="sng" dirty="0"/>
              <a:t>Marc PINET</a:t>
            </a:r>
            <a:r>
              <a:rPr lang="fr-FR" dirty="0"/>
              <a:t> ¹</a:t>
            </a:r>
            <a:r>
              <a:rPr lang="fr-FR" baseline="30000" dirty="0"/>
              <a:t>,</a:t>
            </a:r>
            <a:r>
              <a:rPr lang="fr-FR" dirty="0"/>
              <a:t>²</a:t>
            </a:r>
          </a:p>
          <a:p>
            <a:r>
              <a:rPr lang="fr-FR" dirty="0"/>
              <a:t>Julien CUMIN ¹</a:t>
            </a:r>
          </a:p>
          <a:p>
            <a:r>
              <a:rPr lang="fr-FR" dirty="0"/>
              <a:t>Samuel BERLEMONT ¹</a:t>
            </a:r>
          </a:p>
          <a:p>
            <a:r>
              <a:rPr lang="fr-FR" dirty="0"/>
              <a:t>Dominique VAUFREYDAZ ²</a:t>
            </a:r>
          </a:p>
        </p:txBody>
      </p:sp>
      <p:sp>
        <p:nvSpPr>
          <p:cNvPr id="2" name="Espace réservé du texte 3">
            <a:extLst>
              <a:ext uri="{FF2B5EF4-FFF2-40B4-BE49-F238E27FC236}">
                <a16:creationId xmlns:a16="http://schemas.microsoft.com/office/drawing/2014/main" id="{428BE5D8-C580-D6CB-07EF-7755E2795989}"/>
              </a:ext>
            </a:extLst>
          </p:cNvPr>
          <p:cNvSpPr txBox="1">
            <a:spLocks/>
          </p:cNvSpPr>
          <p:nvPr/>
        </p:nvSpPr>
        <p:spPr>
          <a:xfrm>
            <a:off x="7039462" y="3226136"/>
            <a:ext cx="4051497" cy="16158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219170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2400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  <a:lvl2pPr marL="0" indent="0" algn="l" defTabSz="1219170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2400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2pPr>
            <a:lvl3pPr marL="241294" indent="-241294" algn="l" defTabSz="121917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7333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3pPr>
            <a:lvl4pPr marL="543970" indent="-253994" algn="l" defTabSz="121917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7333" kern="1200" spc="-27" baseline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793731" indent="-230712" algn="l" defTabSz="121917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Arial" panose="020B0604020202020204" pitchFamily="34" charset="0"/>
              <a:buChar char="–"/>
              <a:defRPr sz="7333" kern="1200" spc="-27" baseline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066773" indent="-253994" algn="l" defTabSz="1219170" rtl="0" eaLnBrk="1" latinLnBrk="0" hangingPunct="1">
              <a:spcBef>
                <a:spcPct val="20000"/>
              </a:spcBef>
              <a:buClr>
                <a:schemeClr val="bg1"/>
              </a:buClr>
              <a:buFont typeface="Arial" panose="020B0604020202020204" pitchFamily="34" charset="0"/>
              <a:buChar char="–"/>
              <a:defRPr sz="1867" kern="120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¹ Orange </a:t>
            </a:r>
            <a:r>
              <a:rPr lang="fr-FR" dirty="0" err="1"/>
              <a:t>Research</a:t>
            </a:r>
            <a:endParaRPr lang="fr-FR" dirty="0"/>
          </a:p>
          <a:p>
            <a:endParaRPr lang="fr-FR" dirty="0"/>
          </a:p>
          <a:p>
            <a:r>
              <a:rPr lang="fr-FR" dirty="0"/>
              <a:t>² Univ. Grenoble Alpes, CNRS, Grenoble INP, LIG</a:t>
            </a:r>
          </a:p>
        </p:txBody>
      </p:sp>
      <p:sp>
        <p:nvSpPr>
          <p:cNvPr id="3" name="Espace réservé du texte 3">
            <a:extLst>
              <a:ext uri="{FF2B5EF4-FFF2-40B4-BE49-F238E27FC236}">
                <a16:creationId xmlns:a16="http://schemas.microsoft.com/office/drawing/2014/main" id="{8FC791A1-7EF1-68F4-D0AB-A3FE0BEBAA65}"/>
              </a:ext>
            </a:extLst>
          </p:cNvPr>
          <p:cNvSpPr txBox="1">
            <a:spLocks/>
          </p:cNvSpPr>
          <p:nvPr/>
        </p:nvSpPr>
        <p:spPr>
          <a:xfrm>
            <a:off x="571303" y="1729076"/>
            <a:ext cx="11049394" cy="16158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219170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2400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  <a:lvl2pPr marL="0" indent="0" algn="l" defTabSz="1219170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2400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2pPr>
            <a:lvl3pPr marL="241294" indent="-241294" algn="l" defTabSz="121917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7333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3pPr>
            <a:lvl4pPr marL="543970" indent="-253994" algn="l" defTabSz="121917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7333" kern="1200" spc="-27" baseline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793731" indent="-230712" algn="l" defTabSz="121917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Arial" panose="020B0604020202020204" pitchFamily="34" charset="0"/>
              <a:buChar char="–"/>
              <a:defRPr sz="7333" kern="1200" spc="-27" baseline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066773" indent="-253994" algn="l" defTabSz="1219170" rtl="0" eaLnBrk="1" latinLnBrk="0" hangingPunct="1">
              <a:spcBef>
                <a:spcPct val="20000"/>
              </a:spcBef>
              <a:buClr>
                <a:schemeClr val="bg1"/>
              </a:buClr>
              <a:buFont typeface="Arial" panose="020B0604020202020204" pitchFamily="34" charset="0"/>
              <a:buChar char="–"/>
              <a:defRPr sz="1867" kern="120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/>
              <a:t>Anomalies in </a:t>
            </a:r>
            <a:r>
              <a:rPr lang="fr-FR" sz="3000" err="1"/>
              <a:t>Multivariate</a:t>
            </a:r>
            <a:r>
              <a:rPr lang="fr-FR" sz="3000"/>
              <a:t> Time </a:t>
            </a:r>
            <a:r>
              <a:rPr lang="fr-FR" sz="3000" err="1"/>
              <a:t>Series</a:t>
            </a:r>
            <a:r>
              <a:rPr lang="fr-FR" sz="3000"/>
              <a:t> </a:t>
            </a:r>
            <a:r>
              <a:rPr lang="fr-FR" sz="3000" err="1"/>
              <a:t>Anomaly</a:t>
            </a:r>
            <a:r>
              <a:rPr lang="fr-FR" sz="3000"/>
              <a:t> </a:t>
            </a:r>
            <a:r>
              <a:rPr lang="fr-FR" sz="3000" err="1"/>
              <a:t>Detection</a:t>
            </a:r>
            <a:r>
              <a:rPr lang="fr-FR" sz="3000"/>
              <a:t> Benchmarks Are </a:t>
            </a:r>
            <a:r>
              <a:rPr lang="fr-FR" sz="3000" err="1"/>
              <a:t>Mostly</a:t>
            </a:r>
            <a:r>
              <a:rPr lang="fr-FR" sz="3000"/>
              <a:t> </a:t>
            </a:r>
            <a:r>
              <a:rPr lang="fr-FR" sz="3000" err="1"/>
              <a:t>Univariate</a:t>
            </a:r>
            <a:endParaRPr lang="fr-FR" sz="3000"/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4F18C42E-42DD-6B73-E6B7-5DB450BE30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6233" y="4555537"/>
            <a:ext cx="900364" cy="57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4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0D5BC-B184-279A-2B2A-416B0781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AC21C6B-F085-1F0C-8B17-F0E606C1E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But can </a:t>
            </a:r>
            <a:r>
              <a:rPr lang="fr-FR" err="1"/>
              <a:t>our</a:t>
            </a:r>
            <a:r>
              <a:rPr lang="fr-FR"/>
              <a:t> </a:t>
            </a:r>
            <a:r>
              <a:rPr lang="fr-FR" err="1"/>
              <a:t>framework</a:t>
            </a:r>
            <a:r>
              <a:rPr lang="fr-FR"/>
              <a:t> </a:t>
            </a:r>
            <a:r>
              <a:rPr lang="fr-FR" err="1"/>
              <a:t>detect</a:t>
            </a:r>
            <a:r>
              <a:rPr lang="fr-FR"/>
              <a:t> cross-</a:t>
            </a:r>
            <a:r>
              <a:rPr lang="fr-FR" err="1"/>
              <a:t>channel</a:t>
            </a:r>
            <a:r>
              <a:rPr lang="fr-FR"/>
              <a:t> anomalies </a:t>
            </a:r>
            <a:r>
              <a:rPr lang="fr-FR" err="1"/>
              <a:t>when</a:t>
            </a:r>
            <a:r>
              <a:rPr lang="fr-FR"/>
              <a:t> </a:t>
            </a:r>
            <a:r>
              <a:rPr lang="fr-FR" err="1"/>
              <a:t>present</a:t>
            </a:r>
            <a:r>
              <a:rPr lang="fr-FR"/>
              <a:t>?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B389409-A630-733B-A94E-C9A3E22D4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56" y="1472335"/>
            <a:ext cx="10806545" cy="50439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5A7135-6737-BB69-456B-FEE909CEA1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8" y="5509682"/>
            <a:ext cx="11877870" cy="9916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8991EA-D6A5-A67E-E94D-FFA1B4CBD68C}"/>
              </a:ext>
            </a:extLst>
          </p:cNvPr>
          <p:cNvSpPr txBox="1"/>
          <p:nvPr/>
        </p:nvSpPr>
        <p:spPr>
          <a:xfrm>
            <a:off x="2668944" y="1348318"/>
            <a:ext cx="65664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err="1">
                <a:solidFill>
                  <a:schemeClr val="bg1"/>
                </a:solidFill>
              </a:rPr>
              <a:t>Synthetic</a:t>
            </a:r>
            <a:r>
              <a:rPr lang="fr-FR" sz="1800" b="1">
                <a:solidFill>
                  <a:schemeClr val="bg1"/>
                </a:solidFill>
              </a:rPr>
              <a:t> </a:t>
            </a:r>
            <a:r>
              <a:rPr lang="fr-FR" sz="1800" b="1" err="1">
                <a:solidFill>
                  <a:schemeClr val="bg1"/>
                </a:solidFill>
              </a:rPr>
              <a:t>datasets</a:t>
            </a:r>
            <a:r>
              <a:rPr lang="fr-FR" sz="1800" b="1">
                <a:solidFill>
                  <a:schemeClr val="bg1"/>
                </a:solidFill>
              </a:rPr>
              <a:t> </a:t>
            </a:r>
            <a:r>
              <a:rPr lang="fr-FR" sz="1800" b="1" err="1">
                <a:solidFill>
                  <a:schemeClr val="bg1"/>
                </a:solidFill>
              </a:rPr>
              <a:t>with</a:t>
            </a:r>
            <a:r>
              <a:rPr lang="fr-FR" sz="1800" b="1">
                <a:solidFill>
                  <a:schemeClr val="bg1"/>
                </a:solidFill>
              </a:rPr>
              <a:t> CROSS-CHANNEL-</a:t>
            </a:r>
            <a:r>
              <a:rPr lang="fr-FR" sz="1800" b="1" err="1">
                <a:solidFill>
                  <a:schemeClr val="bg1"/>
                </a:solidFill>
              </a:rPr>
              <a:t>only</a:t>
            </a:r>
            <a:r>
              <a:rPr lang="fr-FR" sz="1800" b="1">
                <a:solidFill>
                  <a:schemeClr val="bg1"/>
                </a:solidFill>
              </a:rPr>
              <a:t> anomalies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A56B0C-E545-AB20-AF1C-4AC127449B17}"/>
              </a:ext>
            </a:extLst>
          </p:cNvPr>
          <p:cNvSpPr txBox="1"/>
          <p:nvPr/>
        </p:nvSpPr>
        <p:spPr>
          <a:xfrm>
            <a:off x="7843158" y="5231776"/>
            <a:ext cx="3786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bg1"/>
                </a:solidFill>
              </a:rPr>
              <a:t>*noise </a:t>
            </a:r>
            <a:r>
              <a:rPr lang="fr-FR" b="1" i="1" dirty="0" err="1">
                <a:solidFill>
                  <a:schemeClr val="bg1"/>
                </a:solidFill>
              </a:rPr>
              <a:t>removed</a:t>
            </a:r>
            <a:r>
              <a:rPr lang="fr-FR" b="1" i="1" dirty="0">
                <a:solidFill>
                  <a:schemeClr val="bg1"/>
                </a:solidFill>
              </a:rPr>
              <a:t> for </a:t>
            </a:r>
            <a:r>
              <a:rPr lang="fr-FR" b="1" i="1" dirty="0" err="1">
                <a:solidFill>
                  <a:schemeClr val="bg1"/>
                </a:solidFill>
              </a:rPr>
              <a:t>clearer</a:t>
            </a:r>
            <a:r>
              <a:rPr lang="fr-FR" b="1" i="1" dirty="0">
                <a:solidFill>
                  <a:schemeClr val="bg1"/>
                </a:solidFill>
              </a:rPr>
              <a:t> </a:t>
            </a:r>
            <a:r>
              <a:rPr lang="fr-FR" b="1" i="1" dirty="0" err="1">
                <a:solidFill>
                  <a:schemeClr val="bg1"/>
                </a:solidFill>
              </a:rPr>
              <a:t>view</a:t>
            </a:r>
            <a:endParaRPr lang="fr-FR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36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6D93A-330C-A448-6E66-BF9890913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59D43B6-861C-EE99-125F-8D9DE1B62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Our </a:t>
            </a:r>
            <a:r>
              <a:rPr lang="fr-FR" err="1"/>
              <a:t>framework</a:t>
            </a:r>
            <a:r>
              <a:rPr lang="fr-FR"/>
              <a:t> </a:t>
            </a:r>
            <a:r>
              <a:rPr lang="fr-FR" err="1"/>
              <a:t>correctly</a:t>
            </a:r>
            <a:r>
              <a:rPr lang="fr-FR"/>
              <a:t> </a:t>
            </a:r>
            <a:r>
              <a:rPr lang="fr-FR" err="1"/>
              <a:t>characterizes</a:t>
            </a:r>
            <a:r>
              <a:rPr lang="fr-FR"/>
              <a:t> the </a:t>
            </a:r>
            <a:r>
              <a:rPr lang="fr-FR" err="1"/>
              <a:t>synthetic</a:t>
            </a:r>
            <a:r>
              <a:rPr lang="fr-FR"/>
              <a:t> anomalies!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41EEB7-9438-86C5-0290-ADC7A48F0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1524126"/>
            <a:ext cx="7709030" cy="1680901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425D2E3-C1E3-F01C-A3D2-2D07221D1FB5}"/>
              </a:ext>
            </a:extLst>
          </p:cNvPr>
          <p:cNvSpPr txBox="1">
            <a:spLocks/>
          </p:cNvSpPr>
          <p:nvPr/>
        </p:nvSpPr>
        <p:spPr>
          <a:xfrm>
            <a:off x="2853789" y="2237866"/>
            <a:ext cx="6242180" cy="2849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>
                <a:solidFill>
                  <a:schemeClr val="bg1"/>
                </a:solidFill>
              </a:rPr>
              <a:t>Classification </a:t>
            </a:r>
            <a:r>
              <a:rPr lang="fr-FR" sz="2400" b="1" err="1">
                <a:solidFill>
                  <a:schemeClr val="bg1"/>
                </a:solidFill>
              </a:rPr>
              <a:t>results</a:t>
            </a:r>
            <a:r>
              <a:rPr lang="fr-FR" sz="2400" b="1">
                <a:solidFill>
                  <a:schemeClr val="bg1"/>
                </a:solidFill>
              </a:rPr>
              <a:t> out of 4000 segments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8995CE-4D77-6FD5-6D94-D8D62B49C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10" y="2698656"/>
            <a:ext cx="10814539" cy="24977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9BEA8B6-53B7-BADF-BDFE-F64CBCB5838D}"/>
              </a:ext>
            </a:extLst>
          </p:cNvPr>
          <p:cNvSpPr/>
          <p:nvPr/>
        </p:nvSpPr>
        <p:spPr>
          <a:xfrm>
            <a:off x="2901820" y="3050273"/>
            <a:ext cx="3194179" cy="1792315"/>
          </a:xfrm>
          <a:prstGeom prst="rect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9A3311-0C92-021C-CC6F-5C803CC4CDBE}"/>
              </a:ext>
            </a:extLst>
          </p:cNvPr>
          <p:cNvSpPr/>
          <p:nvPr/>
        </p:nvSpPr>
        <p:spPr>
          <a:xfrm>
            <a:off x="8710302" y="3050272"/>
            <a:ext cx="2409785" cy="1792315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E50765-1618-66E7-B44E-A04E7F90C969}"/>
              </a:ext>
            </a:extLst>
          </p:cNvPr>
          <p:cNvSpPr txBox="1"/>
          <p:nvPr/>
        </p:nvSpPr>
        <p:spPr>
          <a:xfrm>
            <a:off x="8470818" y="5031291"/>
            <a:ext cx="3024867" cy="246221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en-FR" sz="1600" b="1">
                <a:solidFill>
                  <a:schemeClr val="accent3"/>
                </a:solidFill>
              </a:rPr>
              <a:t>Outliers due to Gaussian noise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68244A-1CD9-115E-2108-EF437780570F}"/>
              </a:ext>
            </a:extLst>
          </p:cNvPr>
          <p:cNvSpPr txBox="1"/>
          <p:nvPr/>
        </p:nvSpPr>
        <p:spPr>
          <a:xfrm>
            <a:off x="3557946" y="5031291"/>
            <a:ext cx="1910779" cy="246221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en-FR" sz="1600" b="1">
                <a:solidFill>
                  <a:schemeClr val="bg2"/>
                </a:solidFill>
              </a:rPr>
              <a:t>99.2% success 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BA71A7-1FE5-21B5-1F90-436597B1ABE4}"/>
              </a:ext>
            </a:extLst>
          </p:cNvPr>
          <p:cNvSpPr txBox="1"/>
          <p:nvPr/>
        </p:nvSpPr>
        <p:spPr>
          <a:xfrm>
            <a:off x="5303922" y="5937297"/>
            <a:ext cx="4198457" cy="246221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r>
              <a:rPr lang="en-GB" sz="1600" b="1">
                <a:solidFill>
                  <a:schemeClr val="bg1"/>
                </a:solidFill>
              </a:rPr>
              <a:t>N</a:t>
            </a:r>
            <a:r>
              <a:rPr lang="en-FR" sz="1600" b="1">
                <a:solidFill>
                  <a:schemeClr val="bg1"/>
                </a:solidFill>
              </a:rPr>
              <a:t>o segment misclassified as UNIVARIATE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47016CB-6B91-2D76-FDA8-00845FB3EB85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7403151" y="4842587"/>
            <a:ext cx="0" cy="109471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66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EE4E9-DDFB-FE41-8AC3-E7533A59B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B81D54B-A420-16B1-1B2C-1EBAD95FF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6659"/>
            <a:ext cx="11353800" cy="492427"/>
          </a:xfrm>
        </p:spPr>
        <p:txBody>
          <a:bodyPr/>
          <a:lstStyle/>
          <a:p>
            <a:r>
              <a:rPr lang="fr-FR" dirty="0"/>
              <a:t>How </a:t>
            </a:r>
            <a:r>
              <a:rPr lang="fr-FR" dirty="0" err="1"/>
              <a:t>does</a:t>
            </a:r>
            <a:r>
              <a:rPr lang="fr-FR" dirty="0"/>
              <a:t> CD </a:t>
            </a:r>
            <a:r>
              <a:rPr lang="fr-FR" dirty="0" err="1"/>
              <a:t>perform</a:t>
            </a:r>
            <a:r>
              <a:rPr lang="fr-FR" dirty="0"/>
              <a:t> </a:t>
            </a:r>
            <a:r>
              <a:rPr lang="fr-FR" dirty="0" err="1"/>
              <a:t>compared</a:t>
            </a:r>
            <a:r>
              <a:rPr lang="fr-FR" dirty="0"/>
              <a:t> to CI on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synthetic</a:t>
            </a:r>
            <a:r>
              <a:rPr lang="fr-FR" dirty="0"/>
              <a:t> data?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957838F-F8B5-B45A-2E2D-D655E37D0C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619"/>
          <a:stretch/>
        </p:blipFill>
        <p:spPr>
          <a:xfrm>
            <a:off x="2229894" y="993131"/>
            <a:ext cx="8253760" cy="46439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3AE85BA-C166-6496-A404-F509382F1042}"/>
              </a:ext>
            </a:extLst>
          </p:cNvPr>
          <p:cNvSpPr txBox="1"/>
          <p:nvPr/>
        </p:nvSpPr>
        <p:spPr>
          <a:xfrm>
            <a:off x="1665637" y="2490584"/>
            <a:ext cx="564257" cy="2462213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fr-FR" sz="3200"/>
              <a:t>✅</a:t>
            </a:r>
          </a:p>
          <a:p>
            <a:endParaRPr lang="fr-FR" sz="3200"/>
          </a:p>
          <a:p>
            <a:r>
              <a:rPr lang="fr-FR" sz="3200"/>
              <a:t>〰️</a:t>
            </a:r>
          </a:p>
          <a:p>
            <a:endParaRPr lang="fr-FR" sz="3200"/>
          </a:p>
          <a:p>
            <a:r>
              <a:rPr lang="fr-FR" sz="3200"/>
              <a:t>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D5561B-E970-1D77-009E-4D6E49E96D5A}"/>
              </a:ext>
            </a:extLst>
          </p:cNvPr>
          <p:cNvSpPr txBox="1"/>
          <p:nvPr/>
        </p:nvSpPr>
        <p:spPr>
          <a:xfrm>
            <a:off x="378010" y="5864869"/>
            <a:ext cx="119548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i="1">
                <a:solidFill>
                  <a:schemeClr val="bg1"/>
                </a:solidFill>
              </a:rPr>
              <a:t>Source: </a:t>
            </a:r>
            <a:r>
              <a:rPr lang="en-US" sz="1400" b="1" i="1" err="1">
                <a:solidFill>
                  <a:schemeClr val="bg1"/>
                </a:solidFill>
              </a:rPr>
              <a:t>CrossAD</a:t>
            </a:r>
            <a:r>
              <a:rPr lang="en-US" sz="1400" b="1" i="1">
                <a:solidFill>
                  <a:schemeClr val="bg1"/>
                </a:solidFill>
              </a:rPr>
              <a:t>: Time Series Anomaly Detection with Cross-scale Associations and Cross-window Modeling, Li et al. (</a:t>
            </a:r>
            <a:r>
              <a:rPr lang="en-US" sz="1400" b="1" i="1" err="1">
                <a:solidFill>
                  <a:schemeClr val="bg1"/>
                </a:solidFill>
              </a:rPr>
              <a:t>NeurIPS</a:t>
            </a:r>
            <a:r>
              <a:rPr lang="en-US" sz="1400" b="1" i="1">
                <a:solidFill>
                  <a:schemeClr val="bg1"/>
                </a:solidFill>
              </a:rPr>
              <a:t> 2025)</a:t>
            </a:r>
          </a:p>
          <a:p>
            <a:r>
              <a:rPr lang="en-US" sz="1400" b="1" i="1">
                <a:solidFill>
                  <a:schemeClr val="bg1"/>
                </a:solidFill>
              </a:rPr>
              <a:t>Source: CATCH: Channel-Aware Multivariate Time Series Anomaly Detection via Frequency Patching, Wu et al. (ICLR 2025)</a:t>
            </a:r>
            <a:endParaRPr lang="fr-FR" sz="1400" b="1" i="1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1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139AC-7E59-42D0-C2FF-C9CE3575E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F630E74-E556-301A-A879-38A16CAF0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How </a:t>
            </a:r>
            <a:r>
              <a:rPr lang="fr-FR" dirty="0" err="1"/>
              <a:t>does</a:t>
            </a:r>
            <a:r>
              <a:rPr lang="fr-FR" dirty="0"/>
              <a:t> </a:t>
            </a:r>
            <a:r>
              <a:rPr lang="fr-FR" dirty="0" err="1"/>
              <a:t>CrossAD</a:t>
            </a:r>
            <a:r>
              <a:rPr lang="fr-FR" dirty="0"/>
              <a:t> (CD) </a:t>
            </a:r>
            <a:r>
              <a:rPr lang="fr-FR" dirty="0" err="1"/>
              <a:t>perform</a:t>
            </a:r>
            <a:r>
              <a:rPr lang="fr-FR" dirty="0"/>
              <a:t> </a:t>
            </a:r>
            <a:r>
              <a:rPr lang="fr-FR" dirty="0" err="1"/>
              <a:t>against</a:t>
            </a:r>
            <a:r>
              <a:rPr lang="fr-FR" dirty="0"/>
              <a:t> (CI) on real benchmarks?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80C14-D8FB-36B2-9294-542B0CEF47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637" t="22035" r="13279"/>
          <a:stretch/>
        </p:blipFill>
        <p:spPr>
          <a:xfrm>
            <a:off x="516196" y="1875453"/>
            <a:ext cx="6363478" cy="4144382"/>
          </a:xfrm>
          <a:prstGeom prst="rect">
            <a:avLst/>
          </a:prstGeom>
        </p:spPr>
      </p:pic>
      <p:sp>
        <p:nvSpPr>
          <p:cNvPr id="6" name="ZoneTexte 7">
            <a:extLst>
              <a:ext uri="{FF2B5EF4-FFF2-40B4-BE49-F238E27FC236}">
                <a16:creationId xmlns:a16="http://schemas.microsoft.com/office/drawing/2014/main" id="{7704B982-E1C4-4596-A315-73D60E7FAAC1}"/>
              </a:ext>
            </a:extLst>
          </p:cNvPr>
          <p:cNvSpPr txBox="1"/>
          <p:nvPr/>
        </p:nvSpPr>
        <p:spPr>
          <a:xfrm>
            <a:off x="6771694" y="3736910"/>
            <a:ext cx="50012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è"/>
            </a:pPr>
            <a:r>
              <a:rPr lang="en-US" sz="2000" b="1" err="1">
                <a:solidFill>
                  <a:schemeClr val="bg1"/>
                </a:solidFill>
              </a:rPr>
              <a:t>CrossAD</a:t>
            </a:r>
            <a:r>
              <a:rPr lang="en-US" sz="2000" b="1">
                <a:solidFill>
                  <a:schemeClr val="bg1"/>
                </a:solidFill>
              </a:rPr>
              <a:t> (CD) detects cross-channel ruptures </a:t>
            </a:r>
            <a:r>
              <a:rPr lang="en-US" sz="2000" b="1">
                <a:solidFill>
                  <a:schemeClr val="bg2"/>
                </a:solidFill>
              </a:rPr>
              <a:t>yet</a:t>
            </a:r>
            <a:r>
              <a:rPr lang="en-US" sz="2000" b="1">
                <a:solidFill>
                  <a:schemeClr val="bg1"/>
                </a:solidFill>
              </a:rPr>
              <a:t> </a:t>
            </a:r>
            <a:r>
              <a:rPr lang="en-US" sz="2000" b="1">
                <a:solidFill>
                  <a:schemeClr val="bg2"/>
                </a:solidFill>
              </a:rPr>
              <a:t>brings no gain over </a:t>
            </a:r>
            <a:r>
              <a:rPr lang="en-US" sz="2000" b="1" err="1">
                <a:solidFill>
                  <a:schemeClr val="bg2"/>
                </a:solidFill>
              </a:rPr>
              <a:t>CrossAD</a:t>
            </a:r>
            <a:r>
              <a:rPr lang="en-US" sz="2000" b="1">
                <a:solidFill>
                  <a:schemeClr val="bg2"/>
                </a:solidFill>
              </a:rPr>
              <a:t> (CI) on real benchmarks.</a:t>
            </a:r>
          </a:p>
        </p:txBody>
      </p:sp>
    </p:spTree>
    <p:extLst>
      <p:ext uri="{BB962C8B-B14F-4D97-AF65-F5344CB8AC3E}">
        <p14:creationId xmlns:p14="http://schemas.microsoft.com/office/powerpoint/2010/main" val="144480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E9988-E7BB-27DB-9F05-68DBB533A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A1BF002-1055-734D-0B3A-BF57190B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0AFC1F8-B8DB-63D4-9A9F-D3900BDC4D09}"/>
                  </a:ext>
                </a:extLst>
              </p:cNvPr>
              <p:cNvSpPr txBox="1"/>
              <p:nvPr/>
            </p:nvSpPr>
            <p:spPr>
              <a:xfrm>
                <a:off x="563419" y="1117599"/>
                <a:ext cx="11353800" cy="4678204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3200" b="1" dirty="0">
                    <a:solidFill>
                      <a:srgbClr val="FF3F3F"/>
                    </a:solidFill>
                  </a:rPr>
                  <a:t>Current benchmarks are not suited to test cross-channel capabilities </a:t>
                </a:r>
              </a:p>
              <a:p>
                <a:endParaRPr lang="fr-FR" sz="2000" b="1" dirty="0">
                  <a:solidFill>
                    <a:schemeClr val="accent3"/>
                  </a:solidFill>
                </a:endParaRPr>
              </a:p>
              <a:p>
                <a:endParaRPr lang="fr-FR" sz="2000" b="1" dirty="0">
                  <a:solidFill>
                    <a:schemeClr val="accent3"/>
                  </a:solidFill>
                </a:endParaRPr>
              </a:p>
              <a:p>
                <a:r>
                  <a:rPr lang="fr-FR" sz="2000" b="1" dirty="0">
                    <a:solidFill>
                      <a:schemeClr val="accent3"/>
                    </a:solidFill>
                  </a:rPr>
                  <a:t>At </a:t>
                </a:r>
                <a:r>
                  <a:rPr lang="fr-FR" sz="2000" b="1" dirty="0" err="1">
                    <a:solidFill>
                      <a:schemeClr val="accent3"/>
                    </a:solidFill>
                  </a:rPr>
                  <a:t>reasonable</a:t>
                </a:r>
                <a:r>
                  <a:rPr lang="fr-FR" sz="2000" b="1" dirty="0">
                    <a:solidFill>
                      <a:schemeClr val="accent3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accent3"/>
                    </a:solidFill>
                  </a:rPr>
                  <a:t>thresholds</a:t>
                </a:r>
                <a:r>
                  <a:rPr lang="fr-FR" sz="2000" b="1" dirty="0">
                    <a:solidFill>
                      <a:schemeClr val="accent3"/>
                    </a:solidFill>
                  </a:rPr>
                  <a:t>, 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no </a:t>
                </a:r>
                <a:r>
                  <a:rPr lang="fr-FR" sz="2000" b="1" dirty="0" err="1">
                    <a:solidFill>
                      <a:schemeClr val="bg2"/>
                    </a:solidFill>
                  </a:rPr>
                  <a:t>strictly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 cross-</a:t>
                </a:r>
                <a:r>
                  <a:rPr lang="fr-FR" sz="2000" b="1" dirty="0" err="1">
                    <a:solidFill>
                      <a:schemeClr val="bg2"/>
                    </a:solidFill>
                  </a:rPr>
                  <a:t>channel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 anomalies in </a:t>
                </a:r>
                <a:r>
                  <a:rPr lang="fr-FR" sz="2000" b="1" dirty="0" err="1">
                    <a:solidFill>
                      <a:schemeClr val="bg2"/>
                    </a:solidFill>
                  </a:rPr>
                  <a:t>these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 benchmarks</a:t>
                </a:r>
              </a:p>
              <a:p>
                <a:r>
                  <a:rPr lang="fr-FR" sz="2000" b="1" dirty="0" err="1">
                    <a:solidFill>
                      <a:schemeClr val="bg1"/>
                    </a:solidFill>
                  </a:rPr>
                  <a:t>They</a:t>
                </a:r>
                <a:r>
                  <a:rPr lang="fr-FR" sz="2000" b="1" dirty="0">
                    <a:solidFill>
                      <a:schemeClr val="bg1"/>
                    </a:solidFill>
                  </a:rPr>
                  <a:t> do </a:t>
                </a:r>
                <a:r>
                  <a:rPr lang="fr-FR" sz="2000" b="1" dirty="0" err="1">
                    <a:solidFill>
                      <a:schemeClr val="bg1"/>
                    </a:solidFill>
                  </a:rPr>
                  <a:t>appear</a:t>
                </a:r>
                <a:r>
                  <a:rPr lang="fr-FR" sz="2000" b="1" dirty="0">
                    <a:solidFill>
                      <a:schemeClr val="bg1"/>
                    </a:solidFill>
                  </a:rPr>
                  <a:t> at </a:t>
                </a:r>
                <a:r>
                  <a:rPr lang="fr-FR" sz="2000" b="1" dirty="0" err="1">
                    <a:solidFill>
                      <a:schemeClr val="bg1"/>
                    </a:solidFill>
                  </a:rPr>
                  <a:t>extreme</a:t>
                </a:r>
                <a:r>
                  <a:rPr lang="fr-FR" sz="2000" b="1" dirty="0">
                    <a:solidFill>
                      <a:schemeClr val="bg1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bg1"/>
                    </a:solidFill>
                  </a:rPr>
                  <a:t>ones</a:t>
                </a:r>
                <a:r>
                  <a:rPr lang="fr-FR" sz="2000" b="1" dirty="0">
                    <a:solidFill>
                      <a:schemeClr val="bg1"/>
                    </a:solidFill>
                  </a:rPr>
                  <a:t> but </a:t>
                </a:r>
                <a:r>
                  <a:rPr lang="fr-FR" sz="2000" b="1" dirty="0" err="1">
                    <a:solidFill>
                      <a:schemeClr val="bg1"/>
                    </a:solidFill>
                  </a:rPr>
                  <a:t>remain</a:t>
                </a:r>
                <a:r>
                  <a:rPr lang="fr-FR" sz="2000" b="1" dirty="0">
                    <a:solidFill>
                      <a:schemeClr val="bg1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bg1"/>
                    </a:solidFill>
                  </a:rPr>
                  <a:t>scarce</a:t>
                </a:r>
                <a:r>
                  <a:rPr lang="fr-FR" sz="2000" b="1" dirty="0">
                    <a:solidFill>
                      <a:schemeClr val="bg1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fr-FR" sz="2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fr-FR" sz="2000" b="1" dirty="0">
                    <a:solidFill>
                      <a:schemeClr val="bg1"/>
                    </a:solidFill>
                  </a:rPr>
                  <a:t> of the segments in all benchmarks)</a:t>
                </a:r>
              </a:p>
              <a:p>
                <a:r>
                  <a:rPr lang="fr-FR" sz="2000" b="1" dirty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fr-FR" sz="2000" b="1" dirty="0" err="1">
                    <a:solidFill>
                      <a:schemeClr val="accent3"/>
                    </a:solidFill>
                  </a:rPr>
                  <a:t>When</a:t>
                </a:r>
                <a:r>
                  <a:rPr lang="fr-FR" sz="2000" b="1" dirty="0">
                    <a:solidFill>
                      <a:schemeClr val="accent3"/>
                    </a:solidFill>
                  </a:rPr>
                  <a:t> the </a:t>
                </a:r>
                <a:r>
                  <a:rPr lang="fr-FR" sz="2000" b="1" dirty="0" err="1">
                    <a:solidFill>
                      <a:schemeClr val="accent3"/>
                    </a:solidFill>
                  </a:rPr>
                  <a:t>anomaly</a:t>
                </a:r>
                <a:r>
                  <a:rPr lang="fr-FR" sz="2000" b="1" dirty="0">
                    <a:solidFill>
                      <a:schemeClr val="accent3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accent3"/>
                    </a:solidFill>
                  </a:rPr>
                  <a:t>is</a:t>
                </a:r>
                <a:r>
                  <a:rPr lang="fr-FR" sz="2000" b="1" dirty="0">
                    <a:solidFill>
                      <a:schemeClr val="accent3"/>
                    </a:solidFill>
                  </a:rPr>
                  <a:t> BOTH,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bg2"/>
                    </a:solidFill>
                  </a:rPr>
                  <a:t>it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bg2"/>
                    </a:solidFill>
                  </a:rPr>
                  <a:t>is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bg2"/>
                    </a:solidFill>
                  </a:rPr>
                  <a:t>still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bg2"/>
                    </a:solidFill>
                  </a:rPr>
                  <a:t>mainly</a:t>
                </a:r>
                <a:r>
                  <a:rPr lang="fr-FR" sz="2000" b="1" dirty="0">
                    <a:solidFill>
                      <a:schemeClr val="bg2"/>
                    </a:solidFill>
                  </a:rPr>
                  <a:t> </a:t>
                </a:r>
                <a:r>
                  <a:rPr lang="fr-FR" sz="2000" b="1" dirty="0" err="1">
                    <a:solidFill>
                      <a:schemeClr val="bg2"/>
                    </a:solidFill>
                  </a:rPr>
                  <a:t>univariate</a:t>
                </a:r>
                <a:endParaRPr lang="fr-FR" sz="2000" b="1" dirty="0">
                  <a:solidFill>
                    <a:schemeClr val="bg2"/>
                  </a:solidFill>
                </a:endParaRPr>
              </a:p>
              <a:p>
                <a:r>
                  <a:rPr lang="en-US" sz="2000" b="1" dirty="0">
                    <a:solidFill>
                      <a:schemeClr val="bg1"/>
                    </a:solidFill>
                  </a:rPr>
                  <a:t>The average anomaly deviates univariately on ~80-100% of its timesteps</a:t>
                </a:r>
                <a:endParaRPr lang="fr-FR" sz="2000" b="1" dirty="0">
                  <a:solidFill>
                    <a:schemeClr val="bg1"/>
                  </a:solidFill>
                </a:endParaRPr>
              </a:p>
              <a:p>
                <a:endParaRPr lang="fr-FR" sz="2000" b="1" dirty="0">
                  <a:solidFill>
                    <a:schemeClr val="bg1"/>
                  </a:solidFill>
                </a:endParaRPr>
              </a:p>
              <a:p>
                <a:endParaRPr lang="en-US" sz="2000" b="1" dirty="0">
                  <a:solidFill>
                    <a:schemeClr val="bg1"/>
                  </a:solidFill>
                </a:endParaRPr>
              </a:p>
              <a:p>
                <a:pPr marL="342900" indent="-342900">
                  <a:buFont typeface="Wingdings" panose="05000000000000000000" pitchFamily="2" charset="2"/>
                  <a:buChar char="è"/>
                </a:pPr>
                <a:r>
                  <a:rPr lang="en-US" sz="2000" b="1" dirty="0">
                    <a:solidFill>
                      <a:schemeClr val="bg1"/>
                    </a:solidFill>
                  </a:rPr>
                  <a:t>Our </a:t>
                </a:r>
                <a:r>
                  <a:rPr lang="en-US" sz="2000" b="1" u="sng" dirty="0">
                    <a:solidFill>
                      <a:schemeClr val="bg1"/>
                    </a:solidFill>
                  </a:rPr>
                  <a:t>framework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 is reusable</a:t>
                </a:r>
                <a:r>
                  <a:rPr lang="en-US" sz="2000" b="1" dirty="0">
                    <a:solidFill>
                      <a:schemeClr val="bg2"/>
                    </a:solidFill>
                  </a:rPr>
                  <a:t> for any current and future MTSAD benchmark</a:t>
                </a:r>
              </a:p>
              <a:p>
                <a:pPr marL="342900" indent="-342900">
                  <a:buFont typeface="Wingdings" panose="05000000000000000000" pitchFamily="2" charset="2"/>
                  <a:buChar char="è"/>
                </a:pPr>
                <a:endParaRPr lang="en-US" sz="2000" b="1" dirty="0">
                  <a:solidFill>
                    <a:schemeClr val="bg2"/>
                  </a:solidFill>
                </a:endParaRPr>
              </a:p>
              <a:p>
                <a:pPr marL="342900" indent="-342900">
                  <a:buFont typeface="Wingdings" panose="05000000000000000000" pitchFamily="2" charset="2"/>
                  <a:buChar char="è"/>
                </a:pPr>
                <a:r>
                  <a:rPr lang="en-US" sz="2000" b="1" dirty="0">
                    <a:solidFill>
                      <a:schemeClr val="bg1"/>
                    </a:solidFill>
                  </a:rPr>
                  <a:t>Our </a:t>
                </a:r>
                <a:r>
                  <a:rPr lang="en-US" sz="2000" b="1" u="sng" dirty="0">
                    <a:solidFill>
                      <a:schemeClr val="bg1"/>
                    </a:solidFill>
                  </a:rPr>
                  <a:t>NPROLL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 and </a:t>
                </a:r>
                <a:r>
                  <a:rPr lang="en-US" sz="2000" b="1" u="sng" dirty="0">
                    <a:solidFill>
                      <a:schemeClr val="bg1"/>
                    </a:solidFill>
                  </a:rPr>
                  <a:t>NOISEFLIP</a:t>
                </a:r>
                <a:r>
                  <a:rPr lang="en-US" sz="2000" b="1" dirty="0">
                    <a:solidFill>
                      <a:schemeClr val="bg1"/>
                    </a:solidFill>
                  </a:rPr>
                  <a:t> can be used </a:t>
                </a:r>
                <a:r>
                  <a:rPr lang="en-US" sz="2000" b="1" dirty="0">
                    <a:solidFill>
                      <a:schemeClr val="bg2"/>
                    </a:solidFill>
                  </a:rPr>
                  <a:t>to test cross-channel capabilities</a:t>
                </a:r>
                <a:endParaRPr lang="fr-FR" sz="2000" b="1" dirty="0">
                  <a:solidFill>
                    <a:schemeClr val="bg2"/>
                  </a:solidFill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0AFC1F8-B8DB-63D4-9A9F-D3900BDC4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419" y="1117599"/>
                <a:ext cx="11353800" cy="4678204"/>
              </a:xfrm>
              <a:prstGeom prst="rect">
                <a:avLst/>
              </a:prstGeom>
              <a:blipFill>
                <a:blip r:embed="rId3"/>
                <a:stretch>
                  <a:fillRect l="-2147" t="-2734" r="-644" b="-234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077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9876C-A495-B1DE-638B-1AFE2879E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9E228EA-FB50-9BE3-8CA8-B26F46ED4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Future Work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BA7752-85B7-C819-7FC3-DAB7FB9FCC1B}"/>
              </a:ext>
            </a:extLst>
          </p:cNvPr>
          <p:cNvSpPr txBox="1"/>
          <p:nvPr/>
        </p:nvSpPr>
        <p:spPr>
          <a:xfrm>
            <a:off x="507435" y="1481493"/>
            <a:ext cx="10885243" cy="4001095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2000" b="1" dirty="0" err="1">
                <a:solidFill>
                  <a:schemeClr val="bg2"/>
                </a:solidFill>
              </a:rPr>
              <a:t>What</a:t>
            </a:r>
            <a:r>
              <a:rPr lang="fr-FR" sz="2000" b="1" dirty="0">
                <a:solidFill>
                  <a:schemeClr val="bg2"/>
                </a:solidFill>
              </a:rPr>
              <a:t> to do </a:t>
            </a:r>
            <a:r>
              <a:rPr lang="fr-FR" sz="2000" b="1" dirty="0" err="1">
                <a:solidFill>
                  <a:schemeClr val="bg2"/>
                </a:solidFill>
              </a:rPr>
              <a:t>next</a:t>
            </a:r>
            <a:r>
              <a:rPr lang="fr-FR" sz="2000" b="1" dirty="0">
                <a:solidFill>
                  <a:schemeClr val="bg2"/>
                </a:solidFill>
              </a:rPr>
              <a:t>?</a:t>
            </a:r>
          </a:p>
          <a:p>
            <a:r>
              <a:rPr lang="fr-FR" sz="2000" b="1" dirty="0" err="1">
                <a:solidFill>
                  <a:schemeClr val="bg1"/>
                </a:solidFill>
              </a:rPr>
              <a:t>Development</a:t>
            </a:r>
            <a:r>
              <a:rPr lang="fr-FR" sz="2000" b="1" dirty="0">
                <a:solidFill>
                  <a:schemeClr val="bg1"/>
                </a:solidFill>
              </a:rPr>
              <a:t> of </a:t>
            </a:r>
            <a:r>
              <a:rPr lang="fr-FR" sz="2000" b="1" u="sng" dirty="0">
                <a:solidFill>
                  <a:schemeClr val="bg1"/>
                </a:solidFill>
              </a:rPr>
              <a:t>more </a:t>
            </a:r>
            <a:r>
              <a:rPr lang="fr-FR" sz="2000" b="1" u="sng" dirty="0" err="1">
                <a:solidFill>
                  <a:schemeClr val="bg1"/>
                </a:solidFill>
              </a:rPr>
              <a:t>suited</a:t>
            </a:r>
            <a:r>
              <a:rPr lang="fr-FR" sz="2000" b="1" u="sng" dirty="0">
                <a:solidFill>
                  <a:schemeClr val="bg1"/>
                </a:solidFill>
              </a:rPr>
              <a:t> benchmarks to </a:t>
            </a:r>
            <a:r>
              <a:rPr lang="fr-FR" sz="2000" b="1" u="sng" dirty="0" err="1">
                <a:solidFill>
                  <a:schemeClr val="bg1"/>
                </a:solidFill>
              </a:rPr>
              <a:t>evaluate</a:t>
            </a:r>
            <a:r>
              <a:rPr lang="fr-FR" sz="2000" b="1" u="sng" dirty="0">
                <a:solidFill>
                  <a:schemeClr val="bg1"/>
                </a:solidFill>
              </a:rPr>
              <a:t> cross-</a:t>
            </a:r>
            <a:r>
              <a:rPr lang="fr-FR" sz="2000" b="1" u="sng" dirty="0" err="1">
                <a:solidFill>
                  <a:schemeClr val="bg1"/>
                </a:solidFill>
              </a:rPr>
              <a:t>channel</a:t>
            </a:r>
            <a:r>
              <a:rPr lang="fr-FR" sz="2000" b="1" u="sng" dirty="0">
                <a:solidFill>
                  <a:schemeClr val="bg1"/>
                </a:solidFill>
              </a:rPr>
              <a:t> modeling </a:t>
            </a:r>
            <a:r>
              <a:rPr lang="fr-FR" sz="2000" b="1" u="sng" dirty="0" err="1">
                <a:solidFill>
                  <a:schemeClr val="bg1"/>
                </a:solidFill>
              </a:rPr>
              <a:t>capabilities</a:t>
            </a:r>
            <a:endParaRPr lang="fr-FR" sz="2000" b="1" u="sng" dirty="0">
              <a:solidFill>
                <a:schemeClr val="bg1"/>
              </a:solidFill>
            </a:endParaRPr>
          </a:p>
          <a:p>
            <a:endParaRPr lang="fr-FR" sz="2000" b="1" dirty="0">
              <a:solidFill>
                <a:schemeClr val="bg1"/>
              </a:solidFill>
            </a:endParaRPr>
          </a:p>
          <a:p>
            <a:r>
              <a:rPr lang="fr-FR" sz="2000" b="1" dirty="0" err="1">
                <a:solidFill>
                  <a:schemeClr val="bg1"/>
                </a:solidFill>
              </a:rPr>
              <a:t>Evaluate</a:t>
            </a:r>
            <a:r>
              <a:rPr lang="fr-FR" sz="2000" b="1" dirty="0">
                <a:solidFill>
                  <a:schemeClr val="bg1"/>
                </a:solidFill>
              </a:rPr>
              <a:t> more </a:t>
            </a:r>
            <a:r>
              <a:rPr lang="fr-FR" sz="2000" b="1" dirty="0" err="1">
                <a:solidFill>
                  <a:schemeClr val="bg1"/>
                </a:solidFill>
              </a:rPr>
              <a:t>datasets</a:t>
            </a:r>
            <a:r>
              <a:rPr lang="fr-FR" sz="2000" b="1" dirty="0">
                <a:solidFill>
                  <a:schemeClr val="bg1"/>
                </a:solidFill>
              </a:rPr>
              <a:t> and </a:t>
            </a:r>
            <a:r>
              <a:rPr lang="fr-FR" sz="2000" b="1" u="sng" dirty="0">
                <a:solidFill>
                  <a:schemeClr val="bg1"/>
                </a:solidFill>
              </a:rPr>
              <a:t>focus on </a:t>
            </a:r>
            <a:r>
              <a:rPr lang="fr-FR" sz="2000" b="1" u="sng" dirty="0" err="1">
                <a:solidFill>
                  <a:schemeClr val="bg1"/>
                </a:solidFill>
              </a:rPr>
              <a:t>finding</a:t>
            </a:r>
            <a:r>
              <a:rPr lang="fr-FR" sz="2000" b="1" u="sng" dirty="0">
                <a:solidFill>
                  <a:schemeClr val="bg1"/>
                </a:solidFill>
              </a:rPr>
              <a:t> real cross-</a:t>
            </a:r>
            <a:r>
              <a:rPr lang="fr-FR" sz="2000" b="1" u="sng" dirty="0" err="1">
                <a:solidFill>
                  <a:schemeClr val="bg1"/>
                </a:solidFill>
              </a:rPr>
              <a:t>channel</a:t>
            </a:r>
            <a:r>
              <a:rPr lang="fr-FR" sz="2000" b="1" u="sng" dirty="0">
                <a:solidFill>
                  <a:schemeClr val="bg1"/>
                </a:solidFill>
              </a:rPr>
              <a:t> anomalies</a:t>
            </a:r>
            <a:r>
              <a:rPr lang="fr-FR" sz="2000" b="1" dirty="0">
                <a:solidFill>
                  <a:schemeClr val="bg1"/>
                </a:solidFill>
              </a:rPr>
              <a:t>.</a:t>
            </a:r>
          </a:p>
          <a:p>
            <a:endParaRPr lang="fr-FR" sz="2000" b="1" dirty="0">
              <a:solidFill>
                <a:schemeClr val="bg1"/>
              </a:solidFill>
            </a:endParaRPr>
          </a:p>
          <a:p>
            <a:endParaRPr lang="fr-FR" sz="2000" b="1" dirty="0">
              <a:solidFill>
                <a:schemeClr val="bg1"/>
              </a:solidFill>
            </a:endParaRPr>
          </a:p>
          <a:p>
            <a:endParaRPr lang="fr-FR" sz="2000" b="1" dirty="0">
              <a:solidFill>
                <a:schemeClr val="bg1"/>
              </a:solidFill>
            </a:endParaRPr>
          </a:p>
          <a:p>
            <a:endParaRPr lang="fr-FR" sz="2000" b="1" dirty="0">
              <a:solidFill>
                <a:schemeClr val="bg1"/>
              </a:solidFill>
            </a:endParaRPr>
          </a:p>
          <a:p>
            <a:r>
              <a:rPr lang="fr-FR" sz="2000" b="1" dirty="0" err="1">
                <a:solidFill>
                  <a:schemeClr val="bg2"/>
                </a:solidFill>
              </a:rPr>
              <a:t>Advice</a:t>
            </a:r>
            <a:r>
              <a:rPr lang="fr-FR" sz="2000" b="1" dirty="0">
                <a:solidFill>
                  <a:schemeClr val="bg2"/>
                </a:solidFill>
              </a:rPr>
              <a:t> for future benchmarks</a:t>
            </a:r>
            <a:endParaRPr lang="fr-FR" sz="2000" b="1" dirty="0">
              <a:solidFill>
                <a:schemeClr val="bg1"/>
              </a:solidFill>
            </a:endParaRPr>
          </a:p>
          <a:p>
            <a:r>
              <a:rPr lang="fr-FR" sz="2000" b="1" i="1" dirty="0">
                <a:solidFill>
                  <a:schemeClr val="bg1"/>
                </a:solidFill>
              </a:rPr>
              <a:t>No more </a:t>
            </a:r>
            <a:r>
              <a:rPr lang="fr-FR" sz="2000" b="1" i="1" dirty="0" err="1">
                <a:solidFill>
                  <a:schemeClr val="bg1"/>
                </a:solidFill>
              </a:rPr>
              <a:t>channel</a:t>
            </a:r>
            <a:r>
              <a:rPr lang="fr-FR" sz="2000" b="1" i="1" dirty="0">
                <a:solidFill>
                  <a:schemeClr val="bg1"/>
                </a:solidFill>
              </a:rPr>
              <a:t> </a:t>
            </a:r>
            <a:r>
              <a:rPr lang="fr-FR" sz="2000" b="1" i="1" dirty="0" err="1">
                <a:solidFill>
                  <a:schemeClr val="bg1"/>
                </a:solidFill>
              </a:rPr>
              <a:t>anonymization</a:t>
            </a:r>
            <a:r>
              <a:rPr lang="fr-FR" sz="2000" b="1" i="1" dirty="0">
                <a:solidFill>
                  <a:schemeClr val="bg1"/>
                </a:solidFill>
              </a:rPr>
              <a:t>!</a:t>
            </a:r>
          </a:p>
          <a:p>
            <a:r>
              <a:rPr lang="en-US" sz="2000" b="1" i="1" dirty="0">
                <a:solidFill>
                  <a:schemeClr val="bg1"/>
                </a:solidFill>
              </a:rPr>
              <a:t>If applicable, label per channel, not just per timestep</a:t>
            </a:r>
          </a:p>
          <a:p>
            <a:endParaRPr lang="fr-FR" sz="2000" b="1" i="1" dirty="0">
              <a:solidFill>
                <a:schemeClr val="bg1"/>
              </a:solidFill>
            </a:endParaRPr>
          </a:p>
          <a:p>
            <a:r>
              <a:rPr lang="fr-FR" sz="2000" b="1" i="1" dirty="0">
                <a:solidFill>
                  <a:schemeClr val="bg1"/>
                </a:solidFill>
              </a:rPr>
              <a:t>This </a:t>
            </a:r>
            <a:r>
              <a:rPr lang="fr-FR" sz="2000" b="1" i="1" dirty="0" err="1">
                <a:solidFill>
                  <a:schemeClr val="bg1"/>
                </a:solidFill>
              </a:rPr>
              <a:t>could</a:t>
            </a:r>
            <a:r>
              <a:rPr lang="fr-FR" sz="2000" b="1" i="1" dirty="0">
                <a:solidFill>
                  <a:schemeClr val="bg1"/>
                </a:solidFill>
              </a:rPr>
              <a:t> </a:t>
            </a:r>
            <a:r>
              <a:rPr lang="fr-FR" sz="2000" b="1" i="1" dirty="0" err="1">
                <a:solidFill>
                  <a:schemeClr val="bg1"/>
                </a:solidFill>
              </a:rPr>
              <a:t>also</a:t>
            </a:r>
            <a:r>
              <a:rPr lang="fr-FR" sz="2000" b="1" i="1" dirty="0">
                <a:solidFill>
                  <a:schemeClr val="bg1"/>
                </a:solidFill>
              </a:rPr>
              <a:t> pave the </a:t>
            </a:r>
            <a:r>
              <a:rPr lang="fr-FR" sz="2000" b="1" i="1" dirty="0" err="1">
                <a:solidFill>
                  <a:schemeClr val="bg1"/>
                </a:solidFill>
              </a:rPr>
              <a:t>way</a:t>
            </a:r>
            <a:r>
              <a:rPr lang="fr-FR" sz="2000" b="1" i="1" dirty="0">
                <a:solidFill>
                  <a:schemeClr val="bg1"/>
                </a:solidFill>
              </a:rPr>
              <a:t> for </a:t>
            </a:r>
            <a:r>
              <a:rPr lang="fr-FR" sz="2000" b="1" i="1" dirty="0" err="1">
                <a:solidFill>
                  <a:schemeClr val="bg1"/>
                </a:solidFill>
              </a:rPr>
              <a:t>anomaly</a:t>
            </a:r>
            <a:r>
              <a:rPr lang="fr-FR" sz="2000" b="1" i="1" dirty="0">
                <a:solidFill>
                  <a:schemeClr val="bg1"/>
                </a:solidFill>
              </a:rPr>
              <a:t> </a:t>
            </a:r>
            <a:r>
              <a:rPr lang="fr-FR" sz="2000" b="1" i="1" dirty="0" err="1">
                <a:solidFill>
                  <a:schemeClr val="bg1"/>
                </a:solidFill>
              </a:rPr>
              <a:t>explanation</a:t>
            </a:r>
            <a:r>
              <a:rPr lang="fr-FR" sz="2000" b="1" i="1" dirty="0">
                <a:solidFill>
                  <a:schemeClr val="bg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126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CD543-AB7C-1852-EEA5-04FA86D8C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3">
            <a:extLst>
              <a:ext uri="{FF2B5EF4-FFF2-40B4-BE49-F238E27FC236}">
                <a16:creationId xmlns:a16="http://schemas.microsoft.com/office/drawing/2014/main" id="{34F53BC1-3CD7-AD45-F5E2-617CC585DF48}"/>
              </a:ext>
            </a:extLst>
          </p:cNvPr>
          <p:cNvSpPr txBox="1">
            <a:spLocks/>
          </p:cNvSpPr>
          <p:nvPr/>
        </p:nvSpPr>
        <p:spPr>
          <a:xfrm>
            <a:off x="571303" y="1729076"/>
            <a:ext cx="11049394" cy="16158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1219170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2400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1pPr>
            <a:lvl2pPr marL="0" indent="0" algn="l" defTabSz="1219170" rtl="0" eaLnBrk="1" latinLnBrk="0" hangingPunct="1">
              <a:lnSpc>
                <a:spcPct val="85000"/>
              </a:lnSpc>
              <a:spcBef>
                <a:spcPts val="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2400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2pPr>
            <a:lvl3pPr marL="241294" indent="-241294" algn="l" defTabSz="121917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7333" b="1" i="0" kern="1200" spc="-27" baseline="0">
                <a:solidFill>
                  <a:schemeClr val="bg1"/>
                </a:solidFill>
                <a:latin typeface="Helvetica 75 Bold" panose="02000503000000020004" pitchFamily="2" charset="0"/>
                <a:ea typeface="Helvetica 75 Bold" panose="02000503000000020004" pitchFamily="2" charset="0"/>
                <a:cs typeface="Helvetica 75 Bold" panose="02000503000000020004" pitchFamily="2" charset="0"/>
              </a:defRPr>
            </a:lvl3pPr>
            <a:lvl4pPr marL="543970" indent="-253994" algn="l" defTabSz="121917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7333" kern="1200" spc="-27" baseline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793731" indent="-230712" algn="l" defTabSz="121917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Font typeface="Arial" panose="020B0604020202020204" pitchFamily="34" charset="0"/>
              <a:buChar char="–"/>
              <a:defRPr sz="7333" kern="1200" spc="-27" baseline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1066773" indent="-253994" algn="l" defTabSz="1219170" rtl="0" eaLnBrk="1" latinLnBrk="0" hangingPunct="1">
              <a:spcBef>
                <a:spcPct val="20000"/>
              </a:spcBef>
              <a:buClr>
                <a:schemeClr val="bg1"/>
              </a:buClr>
              <a:buFont typeface="Arial" panose="020B0604020202020204" pitchFamily="34" charset="0"/>
              <a:buChar char="–"/>
              <a:defRPr sz="1867" kern="120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000" err="1"/>
              <a:t>Thank</a:t>
            </a:r>
            <a:r>
              <a:rPr lang="fr-FR" sz="3000"/>
              <a:t> </a:t>
            </a:r>
            <a:r>
              <a:rPr lang="fr-FR" sz="3000" err="1"/>
              <a:t>you</a:t>
            </a:r>
            <a:r>
              <a:rPr lang="fr-FR" sz="3000"/>
              <a:t>!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ABF92E8-0A4F-8079-1C79-51D3C63304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" b="32"/>
          <a:stretch/>
        </p:blipFill>
        <p:spPr>
          <a:xfrm>
            <a:off x="1582131" y="3344957"/>
            <a:ext cx="7513493" cy="315098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D2882DC-F8F3-A710-9FC9-8F0FAC3BE31C}"/>
              </a:ext>
            </a:extLst>
          </p:cNvPr>
          <p:cNvSpPr txBox="1"/>
          <p:nvPr/>
        </p:nvSpPr>
        <p:spPr>
          <a:xfrm>
            <a:off x="2759674" y="2875002"/>
            <a:ext cx="1692253" cy="5539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3600" b="1">
                <a:solidFill>
                  <a:schemeClr val="bg2"/>
                </a:solidFill>
              </a:rPr>
              <a:t>Paper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C0D2B8D-8515-0C7C-CF3D-69A06A29C259}"/>
              </a:ext>
            </a:extLst>
          </p:cNvPr>
          <p:cNvSpPr txBox="1"/>
          <p:nvPr/>
        </p:nvSpPr>
        <p:spPr>
          <a:xfrm>
            <a:off x="6575643" y="2872419"/>
            <a:ext cx="1692253" cy="5539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3600" b="1">
                <a:solidFill>
                  <a:schemeClr val="bg2"/>
                </a:solidFill>
              </a:rPr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204481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DEE50-D14C-D69B-7CFB-851A9B28C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F46DC42-A9DB-9E56-DEAB-4C4BAF121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NPROLL Reconstruction </a:t>
            </a:r>
            <a:r>
              <a:rPr lang="fr-FR" err="1"/>
              <a:t>Error</a:t>
            </a:r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D21584-E940-B7A3-6862-5EEA8FA01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183" y="964281"/>
            <a:ext cx="5957264" cy="55770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0224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B3846-24D8-7F56-B7D3-942B60A19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E43498F-F574-F573-3B8C-641DD0B9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Anomaly</a:t>
            </a:r>
            <a:r>
              <a:rPr lang="fr-FR"/>
              <a:t> </a:t>
            </a:r>
            <a:r>
              <a:rPr lang="fr-FR" err="1"/>
              <a:t>characterization</a:t>
            </a:r>
            <a:r>
              <a:rPr lang="fr-FR"/>
              <a:t> </a:t>
            </a:r>
            <a:r>
              <a:rPr lang="fr-FR" err="1"/>
              <a:t>along</a:t>
            </a:r>
            <a:r>
              <a:rPr lang="fr-FR"/>
              <a:t> </a:t>
            </a:r>
            <a:r>
              <a:rPr lang="fr-FR" err="1"/>
              <a:t>two</a:t>
            </a:r>
            <a:r>
              <a:rPr lang="fr-FR"/>
              <a:t> axes: </a:t>
            </a:r>
            <a:r>
              <a:rPr lang="fr-FR" err="1"/>
              <a:t>threshold</a:t>
            </a:r>
            <a:r>
              <a:rPr lang="fr-FR"/>
              <a:t> </a:t>
            </a:r>
            <a:r>
              <a:rPr lang="fr-FR" err="1"/>
              <a:t>sensitivity</a:t>
            </a:r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3EE371-3339-8D06-090F-7693CC6E2D73}"/>
              </a:ext>
            </a:extLst>
          </p:cNvPr>
          <p:cNvSpPr txBox="1"/>
          <p:nvPr/>
        </p:nvSpPr>
        <p:spPr>
          <a:xfrm>
            <a:off x="6133121" y="1705451"/>
            <a:ext cx="5172853" cy="369331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1600" b="1">
                <a:solidFill>
                  <a:schemeClr val="accent3"/>
                </a:solidFill>
              </a:rPr>
              <a:t>N/8 = how </a:t>
            </a:r>
            <a:r>
              <a:rPr lang="fr-FR" sz="1600" b="1" err="1">
                <a:solidFill>
                  <a:schemeClr val="accent3"/>
                </a:solidFill>
              </a:rPr>
              <a:t>many</a:t>
            </a:r>
            <a:r>
              <a:rPr lang="fr-FR" sz="1600" b="1">
                <a:solidFill>
                  <a:schemeClr val="accent3"/>
                </a:solidFill>
              </a:rPr>
              <a:t> benchmarks have a CROSS-CHANNEL </a:t>
            </a:r>
            <a:r>
              <a:rPr lang="fr-FR" sz="1600" b="1" err="1">
                <a:solidFill>
                  <a:schemeClr val="accent3"/>
                </a:solidFill>
              </a:rPr>
              <a:t>anomaly</a:t>
            </a:r>
            <a:r>
              <a:rPr lang="fr-FR" sz="1600" b="1">
                <a:solidFill>
                  <a:schemeClr val="accent3"/>
                </a:solidFill>
              </a:rPr>
              <a:t> </a:t>
            </a:r>
          </a:p>
          <a:p>
            <a:endParaRPr lang="fr-FR" sz="1600" b="1">
              <a:solidFill>
                <a:schemeClr val="accent3"/>
              </a:solidFill>
            </a:endParaRPr>
          </a:p>
          <a:p>
            <a:r>
              <a:rPr lang="fr-FR" sz="1600" b="1">
                <a:solidFill>
                  <a:schemeClr val="accent3"/>
                </a:solidFill>
              </a:rPr>
              <a:t>( … </a:t>
            </a:r>
            <a:r>
              <a:rPr lang="fr-FR" sz="1600" b="1" err="1">
                <a:solidFill>
                  <a:schemeClr val="accent3"/>
                </a:solidFill>
              </a:rPr>
              <a:t>segs</a:t>
            </a:r>
            <a:r>
              <a:rPr lang="fr-FR" sz="1600" b="1">
                <a:solidFill>
                  <a:schemeClr val="accent3"/>
                </a:solidFill>
              </a:rPr>
              <a:t>) = how </a:t>
            </a:r>
            <a:r>
              <a:rPr lang="fr-FR" sz="1600" b="1" err="1">
                <a:solidFill>
                  <a:schemeClr val="accent3"/>
                </a:solidFill>
              </a:rPr>
              <a:t>many</a:t>
            </a:r>
            <a:r>
              <a:rPr lang="fr-FR" sz="1600" b="1">
                <a:solidFill>
                  <a:schemeClr val="accent3"/>
                </a:solidFill>
              </a:rPr>
              <a:t> segments are CROSS-CHANNEL (</a:t>
            </a:r>
            <a:r>
              <a:rPr lang="fr-FR" sz="1600" b="1" err="1">
                <a:solidFill>
                  <a:schemeClr val="accent3"/>
                </a:solidFill>
              </a:rPr>
              <a:t>sum</a:t>
            </a:r>
            <a:r>
              <a:rPr lang="fr-FR" sz="1600" b="1">
                <a:solidFill>
                  <a:schemeClr val="accent3"/>
                </a:solidFill>
              </a:rPr>
              <a:t> on all benchmarks)</a:t>
            </a:r>
          </a:p>
          <a:p>
            <a:endParaRPr lang="fr-FR" sz="1600" b="1">
              <a:solidFill>
                <a:schemeClr val="accent3"/>
              </a:solidFill>
            </a:endParaRPr>
          </a:p>
          <a:p>
            <a:endParaRPr lang="fr-FR" sz="1600" b="1">
              <a:solidFill>
                <a:schemeClr val="accent3"/>
              </a:solidFill>
            </a:endParaRPr>
          </a:p>
          <a:p>
            <a:r>
              <a:rPr lang="fr-FR" sz="1600" b="1">
                <a:solidFill>
                  <a:schemeClr val="bg1"/>
                </a:solidFill>
              </a:rPr>
              <a:t>No CROSS-CHANNEL </a:t>
            </a:r>
            <a:r>
              <a:rPr lang="fr-FR" sz="1600" b="1" err="1">
                <a:solidFill>
                  <a:schemeClr val="bg1"/>
                </a:solidFill>
              </a:rPr>
              <a:t>anomaly</a:t>
            </a:r>
            <a:r>
              <a:rPr lang="fr-FR" sz="1600" b="1">
                <a:solidFill>
                  <a:schemeClr val="bg1"/>
                </a:solidFill>
              </a:rPr>
              <a:t> at </a:t>
            </a:r>
            <a:r>
              <a:rPr lang="fr-FR" sz="1600" b="1" err="1">
                <a:solidFill>
                  <a:schemeClr val="bg1"/>
                </a:solidFill>
              </a:rPr>
              <a:t>reasonable</a:t>
            </a:r>
            <a:r>
              <a:rPr lang="fr-FR" sz="1600" b="1">
                <a:solidFill>
                  <a:schemeClr val="bg1"/>
                </a:solidFill>
              </a:rPr>
              <a:t> </a:t>
            </a:r>
            <a:r>
              <a:rPr lang="fr-FR" sz="1600" b="1" err="1">
                <a:solidFill>
                  <a:schemeClr val="bg1"/>
                </a:solidFill>
              </a:rPr>
              <a:t>thresholds</a:t>
            </a:r>
            <a:endParaRPr lang="fr-FR" sz="1600" b="1">
              <a:solidFill>
                <a:schemeClr val="bg1"/>
              </a:solidFill>
            </a:endParaRPr>
          </a:p>
          <a:p>
            <a:endParaRPr lang="fr-FR" sz="1600" b="1">
              <a:solidFill>
                <a:schemeClr val="accent3"/>
              </a:solidFill>
            </a:endParaRPr>
          </a:p>
          <a:p>
            <a:endParaRPr lang="fr-FR" sz="1600" b="1">
              <a:solidFill>
                <a:schemeClr val="accent3"/>
              </a:solidFill>
            </a:endParaRPr>
          </a:p>
          <a:p>
            <a:endParaRPr lang="fr-FR" sz="1600" b="1">
              <a:solidFill>
                <a:schemeClr val="accent3"/>
              </a:solidFill>
            </a:endParaRPr>
          </a:p>
          <a:p>
            <a:r>
              <a:rPr lang="fr-FR" sz="1600" b="1">
                <a:solidFill>
                  <a:schemeClr val="bg2"/>
                </a:solidFill>
              </a:rPr>
              <a:t>Even at the </a:t>
            </a:r>
            <a:r>
              <a:rPr lang="fr-FR" sz="1600" b="1" err="1">
                <a:solidFill>
                  <a:schemeClr val="bg2"/>
                </a:solidFill>
              </a:rPr>
              <a:t>most</a:t>
            </a:r>
            <a:r>
              <a:rPr lang="fr-FR" sz="1600" b="1">
                <a:solidFill>
                  <a:schemeClr val="bg2"/>
                </a:solidFill>
              </a:rPr>
              <a:t> permissive </a:t>
            </a:r>
            <a:r>
              <a:rPr lang="fr-FR" sz="1600" b="1" err="1">
                <a:solidFill>
                  <a:schemeClr val="bg2"/>
                </a:solidFill>
              </a:rPr>
              <a:t>thresholds</a:t>
            </a:r>
            <a:r>
              <a:rPr lang="fr-FR" sz="1600" b="1">
                <a:solidFill>
                  <a:schemeClr val="bg2"/>
                </a:solidFill>
              </a:rPr>
              <a:t>, </a:t>
            </a:r>
            <a:r>
              <a:rPr lang="fr-FR" sz="1600" b="1" u="sng" err="1">
                <a:solidFill>
                  <a:schemeClr val="bg2"/>
                </a:solidFill>
              </a:rPr>
              <a:t>only</a:t>
            </a:r>
            <a:r>
              <a:rPr lang="fr-FR" sz="1600" b="1" u="sng">
                <a:solidFill>
                  <a:schemeClr val="bg2"/>
                </a:solidFill>
              </a:rPr>
              <a:t> 9%</a:t>
            </a:r>
            <a:r>
              <a:rPr lang="fr-FR" sz="1600" b="1">
                <a:solidFill>
                  <a:schemeClr val="bg2"/>
                </a:solidFill>
              </a:rPr>
              <a:t> of the segments for all benchmarks are CROSS-CHANNEL!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08CB08-C886-CD7F-7A79-299C80010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947105"/>
            <a:ext cx="5247095" cy="530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17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1C478-D7BF-165A-4012-7B4A98629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142E1A4-FFAA-30F2-1EBB-D4769390D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All </a:t>
            </a:r>
            <a:r>
              <a:rPr lang="fr-FR" err="1"/>
              <a:t>correlation</a:t>
            </a:r>
            <a:r>
              <a:rPr lang="fr-FR"/>
              <a:t> </a:t>
            </a:r>
            <a:r>
              <a:rPr lang="fr-FR" err="1"/>
              <a:t>metrics</a:t>
            </a:r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EF37442-763A-6F3C-EC98-8DC79AD84287}"/>
                  </a:ext>
                </a:extLst>
              </p:cNvPr>
              <p:cNvSpPr txBox="1"/>
              <p:nvPr/>
            </p:nvSpPr>
            <p:spPr>
              <a:xfrm>
                <a:off x="2542309" y="6162787"/>
                <a:ext cx="710738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b="1">
                    <a:solidFill>
                      <a:schemeClr val="bg1"/>
                    </a:solidFill>
                  </a:rPr>
                  <a:t>Number of CROSS-CHANNEL segments at different thresholds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b>
                    </m:sSub>
                  </m:oMath>
                </a14:m>
                <a:endParaRPr lang="fr-FR" sz="1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EF37442-763A-6F3C-EC98-8DC79AD84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309" y="6162787"/>
                <a:ext cx="7107382" cy="338554"/>
              </a:xfrm>
              <a:prstGeom prst="rect">
                <a:avLst/>
              </a:prstGeom>
              <a:blipFill>
                <a:blip r:embed="rId2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1DDEFBED-0AE0-1888-5E83-5B700E3D9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3007"/>
            <a:ext cx="12192000" cy="415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7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FA613-608A-3FA8-F727-D758A9DFA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C02E69F-D143-649F-A86E-DC355290E238}"/>
              </a:ext>
            </a:extLst>
          </p:cNvPr>
          <p:cNvSpPr txBox="1"/>
          <p:nvPr/>
        </p:nvSpPr>
        <p:spPr>
          <a:xfrm>
            <a:off x="3178616" y="1241353"/>
            <a:ext cx="7750157" cy="550150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b="1" dirty="0">
                <a:solidFill>
                  <a:schemeClr val="bg2"/>
                </a:solidFill>
              </a:rPr>
              <a:t>Channel-</a:t>
            </a:r>
            <a:r>
              <a:rPr lang="fr-FR" b="1" dirty="0" err="1">
                <a:solidFill>
                  <a:schemeClr val="bg2"/>
                </a:solidFill>
              </a:rPr>
              <a:t>dependent</a:t>
            </a:r>
            <a:r>
              <a:rPr lang="fr-FR" b="1" dirty="0">
                <a:solidFill>
                  <a:schemeClr val="bg2"/>
                </a:solidFill>
              </a:rPr>
              <a:t> (CD)</a:t>
            </a:r>
          </a:p>
          <a:p>
            <a:r>
              <a:rPr lang="fr-FR" sz="1400" b="1" dirty="0" err="1">
                <a:solidFill>
                  <a:schemeClr val="bg1"/>
                </a:solidFill>
              </a:rPr>
              <a:t>OmniAnomaly</a:t>
            </a:r>
            <a:r>
              <a:rPr lang="fr-FR" sz="1400" b="1" dirty="0">
                <a:solidFill>
                  <a:schemeClr val="bg1"/>
                </a:solidFill>
              </a:rPr>
              <a:t> </a:t>
            </a:r>
            <a:r>
              <a:rPr lang="fr-FR" sz="1400" b="1" i="1" dirty="0">
                <a:solidFill>
                  <a:schemeClr val="bg1"/>
                </a:solidFill>
              </a:rPr>
              <a:t>(Su et al. 2019)</a:t>
            </a:r>
          </a:p>
          <a:p>
            <a:r>
              <a:rPr lang="fr-FR" sz="1400" b="1" dirty="0">
                <a:solidFill>
                  <a:schemeClr val="bg1"/>
                </a:solidFill>
              </a:rPr>
              <a:t>MSCRED </a:t>
            </a:r>
            <a:r>
              <a:rPr lang="fr-FR" sz="1400" b="1" i="1" dirty="0">
                <a:solidFill>
                  <a:schemeClr val="bg1"/>
                </a:solidFill>
              </a:rPr>
              <a:t>(Zhang et al. 2019)</a:t>
            </a:r>
          </a:p>
          <a:p>
            <a:r>
              <a:rPr lang="fr-FR" sz="1400" b="1" i="1" dirty="0">
                <a:solidFill>
                  <a:schemeClr val="bg1"/>
                </a:solidFill>
              </a:rPr>
              <a:t>USAD (Audibert et al. 2020)</a:t>
            </a:r>
          </a:p>
          <a:p>
            <a:r>
              <a:rPr lang="fr-FR" sz="1400" b="1" dirty="0" err="1">
                <a:solidFill>
                  <a:schemeClr val="bg1"/>
                </a:solidFill>
              </a:rPr>
              <a:t>TranAD</a:t>
            </a:r>
            <a:r>
              <a:rPr lang="fr-FR" sz="1400" b="1" dirty="0">
                <a:solidFill>
                  <a:schemeClr val="bg1"/>
                </a:solidFill>
              </a:rPr>
              <a:t> </a:t>
            </a:r>
            <a:r>
              <a:rPr lang="fr-FR" sz="1400" b="1" i="1" dirty="0">
                <a:solidFill>
                  <a:schemeClr val="bg1"/>
                </a:solidFill>
              </a:rPr>
              <a:t>(Tuli et al. 2022)</a:t>
            </a:r>
          </a:p>
          <a:p>
            <a:r>
              <a:rPr lang="fr-FR" sz="1400" b="1" dirty="0">
                <a:solidFill>
                  <a:schemeClr val="bg2"/>
                </a:solidFill>
              </a:rPr>
              <a:t>… and more</a:t>
            </a:r>
            <a:endParaRPr lang="fr-FR" sz="2000" b="1" dirty="0">
              <a:solidFill>
                <a:schemeClr val="bg2"/>
              </a:solidFill>
            </a:endParaRPr>
          </a:p>
          <a:p>
            <a:endParaRPr lang="fr-FR" sz="2000" b="1" dirty="0">
              <a:solidFill>
                <a:schemeClr val="bg2"/>
              </a:solidFill>
            </a:endParaRPr>
          </a:p>
          <a:p>
            <a:endParaRPr lang="fr-FR" sz="1050" b="1" dirty="0">
              <a:solidFill>
                <a:schemeClr val="bg2"/>
              </a:solidFill>
            </a:endParaRPr>
          </a:p>
          <a:p>
            <a:r>
              <a:rPr lang="fr-FR" sz="2000" b="1" dirty="0">
                <a:solidFill>
                  <a:schemeClr val="bg2"/>
                </a:solidFill>
              </a:rPr>
              <a:t>Channel-</a:t>
            </a:r>
            <a:r>
              <a:rPr lang="fr-FR" sz="2000" b="1" dirty="0" err="1">
                <a:solidFill>
                  <a:schemeClr val="bg2"/>
                </a:solidFill>
              </a:rPr>
              <a:t>partiality</a:t>
            </a:r>
            <a:r>
              <a:rPr lang="fr-FR" sz="2000" b="1" dirty="0">
                <a:solidFill>
                  <a:schemeClr val="bg2"/>
                </a:solidFill>
              </a:rPr>
              <a:t> (CP) </a:t>
            </a:r>
          </a:p>
          <a:p>
            <a:r>
              <a:rPr lang="fr-FR" sz="1400" b="1" dirty="0">
                <a:solidFill>
                  <a:schemeClr val="bg2"/>
                </a:solidFill>
              </a:rPr>
              <a:t>Graph-</a:t>
            </a:r>
            <a:r>
              <a:rPr lang="fr-FR" sz="1400" b="1" dirty="0" err="1">
                <a:solidFill>
                  <a:schemeClr val="bg2"/>
                </a:solidFill>
              </a:rPr>
              <a:t>based</a:t>
            </a:r>
            <a:r>
              <a:rPr lang="fr-FR" sz="1400" b="1" dirty="0">
                <a:solidFill>
                  <a:schemeClr val="bg2"/>
                </a:solidFill>
              </a:rPr>
              <a:t>:</a:t>
            </a:r>
            <a:r>
              <a:rPr lang="fr-FR" sz="1400" b="1" dirty="0">
                <a:solidFill>
                  <a:schemeClr val="bg1"/>
                </a:solidFill>
              </a:rPr>
              <a:t> GDN </a:t>
            </a:r>
            <a:r>
              <a:rPr lang="fr-FR" sz="1400" b="1" i="1" dirty="0">
                <a:solidFill>
                  <a:schemeClr val="bg1"/>
                </a:solidFill>
              </a:rPr>
              <a:t>(Deng &amp; </a:t>
            </a:r>
            <a:r>
              <a:rPr lang="fr-FR" sz="1400" b="1" i="1" dirty="0" err="1">
                <a:solidFill>
                  <a:schemeClr val="bg1"/>
                </a:solidFill>
              </a:rPr>
              <a:t>Hooi</a:t>
            </a:r>
            <a:r>
              <a:rPr lang="fr-FR" sz="1400" b="1" i="1" dirty="0">
                <a:solidFill>
                  <a:schemeClr val="bg1"/>
                </a:solidFill>
              </a:rPr>
              <a:t> 2021)</a:t>
            </a:r>
            <a:r>
              <a:rPr lang="fr-FR" sz="1400" b="1" dirty="0">
                <a:solidFill>
                  <a:schemeClr val="bg1"/>
                </a:solidFill>
              </a:rPr>
              <a:t>, MTAD-GAT </a:t>
            </a:r>
            <a:r>
              <a:rPr lang="fr-FR" sz="1400" b="1" i="1" dirty="0">
                <a:solidFill>
                  <a:schemeClr val="bg1"/>
                </a:solidFill>
              </a:rPr>
              <a:t>(Zhao et al. 2020)</a:t>
            </a:r>
            <a:r>
              <a:rPr lang="fr-FR" sz="1400" b="1" dirty="0">
                <a:solidFill>
                  <a:schemeClr val="bg1"/>
                </a:solidFill>
              </a:rPr>
              <a:t>, …</a:t>
            </a:r>
            <a:endParaRPr lang="fr-FR" sz="1400" b="1" dirty="0">
              <a:solidFill>
                <a:schemeClr val="bg2"/>
              </a:solidFill>
            </a:endParaRPr>
          </a:p>
          <a:p>
            <a:r>
              <a:rPr lang="fr-FR" sz="1400" b="1" dirty="0">
                <a:solidFill>
                  <a:schemeClr val="bg2"/>
                </a:solidFill>
              </a:rPr>
              <a:t>MLP-mixers: </a:t>
            </a:r>
            <a:r>
              <a:rPr lang="fr-FR" sz="1400" b="1" dirty="0" err="1">
                <a:solidFill>
                  <a:schemeClr val="bg1"/>
                </a:solidFill>
              </a:rPr>
              <a:t>PatchAD</a:t>
            </a:r>
            <a:r>
              <a:rPr lang="fr-FR" sz="1400" b="1" dirty="0">
                <a:solidFill>
                  <a:schemeClr val="bg1"/>
                </a:solidFill>
              </a:rPr>
              <a:t> </a:t>
            </a:r>
            <a:r>
              <a:rPr lang="fr-FR" sz="1400" b="1" i="1" dirty="0">
                <a:solidFill>
                  <a:schemeClr val="bg1"/>
                </a:solidFill>
              </a:rPr>
              <a:t>(Zhong et al. 2025)</a:t>
            </a:r>
            <a:r>
              <a:rPr lang="fr-FR" sz="1400" b="1" dirty="0">
                <a:solidFill>
                  <a:schemeClr val="bg1"/>
                </a:solidFill>
              </a:rPr>
              <a:t>, CCM-TAD </a:t>
            </a:r>
            <a:r>
              <a:rPr lang="fr-FR" sz="1400" b="1" i="1" dirty="0">
                <a:solidFill>
                  <a:schemeClr val="bg1"/>
                </a:solidFill>
              </a:rPr>
              <a:t>(Murad &amp; Yilmaz 2025)</a:t>
            </a:r>
            <a:r>
              <a:rPr lang="fr-FR" sz="1400" b="1" dirty="0">
                <a:solidFill>
                  <a:schemeClr val="bg1"/>
                </a:solidFill>
              </a:rPr>
              <a:t>, …</a:t>
            </a:r>
            <a:endParaRPr lang="fr-FR" sz="1400" b="1" dirty="0">
              <a:solidFill>
                <a:schemeClr val="bg2"/>
              </a:solidFill>
            </a:endParaRPr>
          </a:p>
          <a:p>
            <a:r>
              <a:rPr lang="fr-FR" sz="1400" b="1" dirty="0">
                <a:solidFill>
                  <a:schemeClr val="bg2"/>
                </a:solidFill>
              </a:rPr>
              <a:t>Cross-</a:t>
            </a:r>
            <a:r>
              <a:rPr lang="fr-FR" sz="1400" b="1" dirty="0" err="1">
                <a:solidFill>
                  <a:schemeClr val="bg2"/>
                </a:solidFill>
              </a:rPr>
              <a:t>channel</a:t>
            </a:r>
            <a:r>
              <a:rPr lang="fr-FR" sz="1400" b="1" dirty="0">
                <a:solidFill>
                  <a:schemeClr val="bg2"/>
                </a:solidFill>
              </a:rPr>
              <a:t> Attention: </a:t>
            </a:r>
            <a:r>
              <a:rPr lang="fr-FR" sz="1400" b="1" dirty="0">
                <a:solidFill>
                  <a:schemeClr val="bg1"/>
                </a:solidFill>
              </a:rPr>
              <a:t>CATCH </a:t>
            </a:r>
            <a:r>
              <a:rPr lang="fr-FR" sz="1400" b="1" i="1" dirty="0">
                <a:solidFill>
                  <a:schemeClr val="bg1"/>
                </a:solidFill>
              </a:rPr>
              <a:t>(Wu et al. 2025)</a:t>
            </a:r>
            <a:r>
              <a:rPr lang="fr-FR" sz="1400" b="1" dirty="0">
                <a:solidFill>
                  <a:schemeClr val="bg1"/>
                </a:solidFill>
              </a:rPr>
              <a:t>, </a:t>
            </a:r>
            <a:r>
              <a:rPr lang="fr-FR" sz="1400" b="1" dirty="0" err="1">
                <a:solidFill>
                  <a:schemeClr val="bg1"/>
                </a:solidFill>
              </a:rPr>
              <a:t>XCTFormer</a:t>
            </a:r>
            <a:r>
              <a:rPr lang="fr-FR" sz="1400" b="1" dirty="0">
                <a:solidFill>
                  <a:schemeClr val="bg1"/>
                </a:solidFill>
              </a:rPr>
              <a:t> </a:t>
            </a:r>
            <a:r>
              <a:rPr lang="fr-FR" sz="1400" b="1" i="1" dirty="0">
                <a:solidFill>
                  <a:schemeClr val="bg1"/>
                </a:solidFill>
              </a:rPr>
              <a:t>(</a:t>
            </a:r>
            <a:r>
              <a:rPr lang="fr-FR" sz="1400" b="1" i="1" dirty="0" err="1">
                <a:solidFill>
                  <a:schemeClr val="bg1"/>
                </a:solidFill>
              </a:rPr>
              <a:t>Zexer</a:t>
            </a:r>
            <a:r>
              <a:rPr lang="fr-FR" sz="1400" b="1" i="1" dirty="0">
                <a:solidFill>
                  <a:schemeClr val="bg1"/>
                </a:solidFill>
              </a:rPr>
              <a:t> &amp; </a:t>
            </a:r>
            <a:r>
              <a:rPr lang="fr-FR" sz="1400" b="1" i="1" dirty="0" err="1">
                <a:solidFill>
                  <a:schemeClr val="bg1"/>
                </a:solidFill>
              </a:rPr>
              <a:t>Azencot</a:t>
            </a:r>
            <a:r>
              <a:rPr lang="fr-FR" sz="1400" b="1" i="1" dirty="0">
                <a:solidFill>
                  <a:schemeClr val="bg1"/>
                </a:solidFill>
              </a:rPr>
              <a:t> 2026)</a:t>
            </a:r>
            <a:r>
              <a:rPr lang="fr-FR" sz="1400" b="1" dirty="0">
                <a:solidFill>
                  <a:schemeClr val="bg1"/>
                </a:solidFill>
              </a:rPr>
              <a:t>, …</a:t>
            </a:r>
            <a:endParaRPr lang="fr-FR" sz="1400" b="1" dirty="0">
              <a:solidFill>
                <a:schemeClr val="bg2"/>
              </a:solidFill>
            </a:endParaRPr>
          </a:p>
          <a:p>
            <a:r>
              <a:rPr lang="fr-FR" sz="1400" b="1" dirty="0" err="1">
                <a:solidFill>
                  <a:schemeClr val="bg2"/>
                </a:solidFill>
              </a:rPr>
              <a:t>Hybrid</a:t>
            </a:r>
            <a:r>
              <a:rPr lang="fr-FR" sz="1400" b="1" dirty="0">
                <a:solidFill>
                  <a:schemeClr val="bg2"/>
                </a:solidFill>
              </a:rPr>
              <a:t> CI/CD: </a:t>
            </a:r>
            <a:r>
              <a:rPr lang="fr-FR" sz="1400" b="1" dirty="0">
                <a:solidFill>
                  <a:schemeClr val="bg1"/>
                </a:solidFill>
              </a:rPr>
              <a:t>DBAD </a:t>
            </a:r>
            <a:r>
              <a:rPr lang="fr-FR" sz="1400" b="1" i="1" dirty="0">
                <a:solidFill>
                  <a:schemeClr val="bg1"/>
                </a:solidFill>
              </a:rPr>
              <a:t>(Sun et al. 2025)</a:t>
            </a:r>
            <a:endParaRPr lang="fr-FR" sz="1400" b="1" i="1" dirty="0">
              <a:solidFill>
                <a:schemeClr val="bg2"/>
              </a:solidFill>
            </a:endParaRPr>
          </a:p>
          <a:p>
            <a:r>
              <a:rPr lang="fr-FR" sz="1400" b="1" dirty="0">
                <a:solidFill>
                  <a:schemeClr val="bg2"/>
                </a:solidFill>
              </a:rPr>
              <a:t>… and more</a:t>
            </a:r>
          </a:p>
          <a:p>
            <a:endParaRPr lang="fr-FR" sz="2000" b="1" dirty="0">
              <a:solidFill>
                <a:schemeClr val="bg2"/>
              </a:solidFill>
            </a:endParaRPr>
          </a:p>
          <a:p>
            <a:r>
              <a:rPr lang="fr-FR" sz="600" b="1" dirty="0">
                <a:solidFill>
                  <a:schemeClr val="bg2"/>
                </a:solidFill>
              </a:rPr>
              <a:t> </a:t>
            </a:r>
            <a:endParaRPr lang="fr-FR" sz="500" b="1" dirty="0">
              <a:solidFill>
                <a:schemeClr val="bg2"/>
              </a:solidFill>
            </a:endParaRPr>
          </a:p>
          <a:p>
            <a:r>
              <a:rPr lang="fr-FR" sz="2000" b="1" dirty="0">
                <a:solidFill>
                  <a:schemeClr val="bg2"/>
                </a:solidFill>
              </a:rPr>
              <a:t>Channel-</a:t>
            </a:r>
            <a:r>
              <a:rPr lang="fr-FR" sz="2000" b="1" dirty="0" err="1">
                <a:solidFill>
                  <a:schemeClr val="bg2"/>
                </a:solidFill>
              </a:rPr>
              <a:t>independent</a:t>
            </a:r>
            <a:r>
              <a:rPr lang="fr-FR" sz="2000" b="1" dirty="0">
                <a:solidFill>
                  <a:schemeClr val="bg2"/>
                </a:solidFill>
              </a:rPr>
              <a:t> (CI)</a:t>
            </a:r>
          </a:p>
          <a:p>
            <a:r>
              <a:rPr lang="fr-FR" sz="1400" b="1" dirty="0" err="1">
                <a:solidFill>
                  <a:schemeClr val="bg1"/>
                </a:solidFill>
              </a:rPr>
              <a:t>CrossAD</a:t>
            </a:r>
            <a:r>
              <a:rPr lang="fr-FR" sz="1400" b="1" dirty="0">
                <a:solidFill>
                  <a:schemeClr val="bg1"/>
                </a:solidFill>
              </a:rPr>
              <a:t> </a:t>
            </a:r>
            <a:r>
              <a:rPr lang="fr-FR" sz="1400" b="1" i="1" dirty="0">
                <a:solidFill>
                  <a:schemeClr val="bg1"/>
                </a:solidFill>
              </a:rPr>
              <a:t>(Li et al. 2025)</a:t>
            </a:r>
          </a:p>
          <a:p>
            <a:r>
              <a:rPr lang="fr-FR" sz="1400" b="1" dirty="0">
                <a:solidFill>
                  <a:schemeClr val="bg1"/>
                </a:solidFill>
              </a:rPr>
              <a:t>DADA </a:t>
            </a:r>
            <a:r>
              <a:rPr lang="fr-FR" sz="1400" b="1" i="1" dirty="0">
                <a:solidFill>
                  <a:schemeClr val="bg1"/>
                </a:solidFill>
              </a:rPr>
              <a:t>(</a:t>
            </a:r>
            <a:r>
              <a:rPr lang="fr-FR" sz="1400" b="1" i="1" dirty="0" err="1">
                <a:solidFill>
                  <a:schemeClr val="bg1"/>
                </a:solidFill>
              </a:rPr>
              <a:t>Shentu</a:t>
            </a:r>
            <a:r>
              <a:rPr lang="fr-FR" sz="1400" b="1" i="1" dirty="0">
                <a:solidFill>
                  <a:schemeClr val="bg1"/>
                </a:solidFill>
              </a:rPr>
              <a:t> et al. 2025)</a:t>
            </a:r>
          </a:p>
          <a:p>
            <a:r>
              <a:rPr lang="fr-FR" sz="1400" b="1" dirty="0" err="1">
                <a:solidFill>
                  <a:schemeClr val="bg1"/>
                </a:solidFill>
              </a:rPr>
              <a:t>DCdetector</a:t>
            </a:r>
            <a:r>
              <a:rPr lang="fr-FR" sz="1400" b="1" dirty="0">
                <a:solidFill>
                  <a:schemeClr val="bg1"/>
                </a:solidFill>
              </a:rPr>
              <a:t> </a:t>
            </a:r>
            <a:r>
              <a:rPr lang="fr-FR" sz="1400" b="1" i="1" dirty="0">
                <a:solidFill>
                  <a:schemeClr val="bg1"/>
                </a:solidFill>
              </a:rPr>
              <a:t>(Yang et al. 2023)</a:t>
            </a:r>
          </a:p>
          <a:p>
            <a:r>
              <a:rPr lang="fr-FR" sz="1400" b="1" dirty="0">
                <a:solidFill>
                  <a:schemeClr val="bg1"/>
                </a:solidFill>
              </a:rPr>
              <a:t>KAN-AD </a:t>
            </a:r>
            <a:r>
              <a:rPr lang="fr-FR" sz="1400" b="1" i="1" dirty="0">
                <a:solidFill>
                  <a:schemeClr val="bg1"/>
                </a:solidFill>
              </a:rPr>
              <a:t>(Zhou et al. 2025)</a:t>
            </a:r>
          </a:p>
          <a:p>
            <a:r>
              <a:rPr lang="fr-FR" sz="1400" b="1" dirty="0" err="1">
                <a:solidFill>
                  <a:schemeClr val="bg1"/>
                </a:solidFill>
              </a:rPr>
              <a:t>CiTranGAN</a:t>
            </a:r>
            <a:r>
              <a:rPr lang="fr-FR" sz="1400" b="1" dirty="0">
                <a:solidFill>
                  <a:schemeClr val="bg1"/>
                </a:solidFill>
              </a:rPr>
              <a:t> </a:t>
            </a:r>
            <a:r>
              <a:rPr lang="fr-FR" sz="1400" b="1" i="1" dirty="0">
                <a:solidFill>
                  <a:schemeClr val="bg1"/>
                </a:solidFill>
              </a:rPr>
              <a:t>(Chen et al. 2025)</a:t>
            </a:r>
          </a:p>
          <a:p>
            <a:r>
              <a:rPr lang="fr-FR" sz="1400" b="1" dirty="0">
                <a:solidFill>
                  <a:schemeClr val="bg2"/>
                </a:solidFill>
              </a:rPr>
              <a:t>… and more</a:t>
            </a:r>
          </a:p>
          <a:p>
            <a:endParaRPr lang="fr-FR" sz="2000" b="1" dirty="0">
              <a:solidFill>
                <a:schemeClr val="bg2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8B964ADB-88F6-65D0-E150-A10F2A3DE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6660"/>
            <a:ext cx="11353800" cy="382250"/>
          </a:xfrm>
        </p:spPr>
        <p:txBody>
          <a:bodyPr/>
          <a:lstStyle/>
          <a:p>
            <a:r>
              <a:rPr lang="fr-FR" sz="2650" dirty="0">
                <a:latin typeface="Helvetica 75 Bold"/>
              </a:rPr>
              <a:t>State-of-the-art of </a:t>
            </a:r>
            <a:r>
              <a:rPr lang="fr-FR" sz="2650" dirty="0" err="1">
                <a:latin typeface="Helvetica 75 Bold"/>
              </a:rPr>
              <a:t>Multivariate</a:t>
            </a:r>
            <a:r>
              <a:rPr lang="fr-FR" sz="2650" dirty="0">
                <a:latin typeface="Helvetica 75 Bold"/>
              </a:rPr>
              <a:t> </a:t>
            </a:r>
            <a:r>
              <a:rPr lang="fr-FR" sz="2650" dirty="0" err="1">
                <a:latin typeface="Helvetica 75 Bold"/>
              </a:rPr>
              <a:t>Anomaly</a:t>
            </a:r>
            <a:r>
              <a:rPr lang="fr-FR" sz="2650" dirty="0">
                <a:latin typeface="Helvetica 75 Bold"/>
              </a:rPr>
              <a:t> </a:t>
            </a:r>
            <a:r>
              <a:rPr lang="fr-FR" sz="2650" dirty="0" err="1">
                <a:latin typeface="Helvetica 75 Bold"/>
              </a:rPr>
              <a:t>Detection</a:t>
            </a:r>
            <a:r>
              <a:rPr lang="fr-FR" sz="2650" dirty="0">
                <a:latin typeface="Helvetica 75 Bold"/>
              </a:rPr>
              <a:t>:</a:t>
            </a:r>
            <a:br>
              <a:rPr lang="fr-FR" sz="2650" dirty="0">
                <a:latin typeface="Helvetica 75 Bold"/>
              </a:rPr>
            </a:br>
            <a:r>
              <a:rPr lang="fr-FR" sz="2650" dirty="0">
                <a:latin typeface="Helvetica 75 Bold"/>
              </a:rPr>
              <a:t> CI vs CD vs CP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50B98B-B550-D1C6-2727-638F992EA7C7}"/>
              </a:ext>
            </a:extLst>
          </p:cNvPr>
          <p:cNvSpPr txBox="1"/>
          <p:nvPr/>
        </p:nvSpPr>
        <p:spPr>
          <a:xfrm>
            <a:off x="7129448" y="5046004"/>
            <a:ext cx="438538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b="1" dirty="0" err="1">
                <a:solidFill>
                  <a:schemeClr val="accent3"/>
                </a:solidFill>
              </a:rPr>
              <a:t>Emerging</a:t>
            </a:r>
            <a:r>
              <a:rPr lang="fr-FR" b="1" dirty="0">
                <a:solidFill>
                  <a:schemeClr val="accent3"/>
                </a:solidFill>
              </a:rPr>
              <a:t> trend </a:t>
            </a:r>
            <a:r>
              <a:rPr lang="fr-FR" b="1" dirty="0" err="1">
                <a:solidFill>
                  <a:schemeClr val="accent3"/>
                </a:solidFill>
              </a:rPr>
              <a:t>since</a:t>
            </a:r>
            <a:r>
              <a:rPr lang="fr-FR" b="1" dirty="0">
                <a:solidFill>
                  <a:schemeClr val="accent3"/>
                </a:solidFill>
              </a:rPr>
              <a:t> </a:t>
            </a:r>
            <a:r>
              <a:rPr lang="fr-FR" b="1" dirty="0" err="1">
                <a:solidFill>
                  <a:schemeClr val="accent3"/>
                </a:solidFill>
              </a:rPr>
              <a:t>PatchTST</a:t>
            </a:r>
            <a:r>
              <a:rPr lang="fr-FR" b="1" dirty="0">
                <a:solidFill>
                  <a:schemeClr val="accent3"/>
                </a:solidFill>
              </a:rPr>
              <a:t>  (Nie et al. 2023) in </a:t>
            </a:r>
            <a:r>
              <a:rPr lang="fr-FR" b="1" dirty="0" err="1">
                <a:solidFill>
                  <a:schemeClr val="accent3"/>
                </a:solidFill>
              </a:rPr>
              <a:t>forecasting</a:t>
            </a:r>
            <a:endParaRPr lang="fr-FR" b="1" dirty="0">
              <a:solidFill>
                <a:schemeClr val="accent3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2B5606E-1D2F-0ED3-37C0-34407862FD64}"/>
              </a:ext>
            </a:extLst>
          </p:cNvPr>
          <p:cNvSpPr txBox="1"/>
          <p:nvPr/>
        </p:nvSpPr>
        <p:spPr>
          <a:xfrm>
            <a:off x="7129448" y="1644778"/>
            <a:ext cx="4385385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b="1" dirty="0">
                <a:solidFill>
                  <a:schemeClr val="accent3"/>
                </a:solidFill>
              </a:rPr>
              <a:t>Original </a:t>
            </a:r>
            <a:r>
              <a:rPr lang="fr-FR" b="1" dirty="0" err="1">
                <a:solidFill>
                  <a:schemeClr val="accent3"/>
                </a:solidFill>
              </a:rPr>
              <a:t>way</a:t>
            </a:r>
            <a:r>
              <a:rPr lang="fr-FR" b="1" dirty="0">
                <a:solidFill>
                  <a:schemeClr val="accent3"/>
                </a:solidFill>
              </a:rPr>
              <a:t> of training TS </a:t>
            </a:r>
            <a:r>
              <a:rPr lang="fr-FR" b="1" dirty="0" err="1">
                <a:solidFill>
                  <a:schemeClr val="accent3"/>
                </a:solidFill>
              </a:rPr>
              <a:t>models</a:t>
            </a:r>
            <a:r>
              <a:rPr lang="fr-FR" b="1" dirty="0">
                <a:solidFill>
                  <a:schemeClr val="accent3"/>
                </a:solidFill>
              </a:rPr>
              <a:t> (</a:t>
            </a:r>
            <a:r>
              <a:rPr lang="fr-FR" b="1" dirty="0" err="1">
                <a:solidFill>
                  <a:schemeClr val="accent3"/>
                </a:solidFill>
              </a:rPr>
              <a:t>before</a:t>
            </a:r>
            <a:r>
              <a:rPr lang="fr-FR" b="1" dirty="0">
                <a:solidFill>
                  <a:schemeClr val="accent3"/>
                </a:solidFill>
              </a:rPr>
              <a:t> CI and CP)</a:t>
            </a:r>
            <a:endParaRPr lang="fr-FR" dirty="0">
              <a:solidFill>
                <a:schemeClr val="accent3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BC24EC-795D-4898-B469-D339CA0F76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38" b="1138"/>
          <a:stretch/>
        </p:blipFill>
        <p:spPr>
          <a:xfrm>
            <a:off x="477870" y="1144263"/>
            <a:ext cx="2310891" cy="171927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587BCB1-6986-F918-1CFE-D2A9E28A02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7" r="37"/>
          <a:stretch/>
        </p:blipFill>
        <p:spPr>
          <a:xfrm>
            <a:off x="477870" y="2999893"/>
            <a:ext cx="2308288" cy="175800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29695F-94AF-512B-B844-C4801AB22AF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8" b="188"/>
          <a:stretch/>
        </p:blipFill>
        <p:spPr>
          <a:xfrm>
            <a:off x="486792" y="4798664"/>
            <a:ext cx="2351554" cy="178022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6BF8277-AC92-7C10-EB92-61F0C4690A21}"/>
              </a:ext>
            </a:extLst>
          </p:cNvPr>
          <p:cNvSpPr txBox="1"/>
          <p:nvPr/>
        </p:nvSpPr>
        <p:spPr>
          <a:xfrm>
            <a:off x="688913" y="6460150"/>
            <a:ext cx="11758127" cy="30777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1400" b="1" i="1" dirty="0">
                <a:solidFill>
                  <a:schemeClr val="bg1"/>
                </a:solidFill>
              </a:rPr>
              <a:t>Source: </a:t>
            </a:r>
            <a:r>
              <a:rPr lang="en-US" sz="1400" b="1" i="1" dirty="0">
                <a:solidFill>
                  <a:schemeClr val="bg1"/>
                </a:solidFill>
              </a:rPr>
              <a:t>A Comprehensive Survey of Deep Learning for MTS Forecasting: A Channel Strategy Perspective, Qiu et al. (2025</a:t>
            </a:r>
            <a:r>
              <a:rPr lang="fr-FR" sz="1400" b="1" i="1" dirty="0">
                <a:solidFill>
                  <a:schemeClr val="bg1"/>
                </a:solidFill>
              </a:rPr>
              <a:t>)</a:t>
            </a:r>
            <a:endParaRPr lang="en-US" sz="1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41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01DF2-E529-E472-1120-A93F06149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DD1B74A-4977-8488-4D7F-36946DD34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Run on TSB-AD-M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40BAAD7-1D89-577A-1E85-29A3D38FB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28105"/>
            <a:ext cx="12192000" cy="35229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1010EEB-92AA-6A0A-348A-C1102FA55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098" y="224211"/>
            <a:ext cx="6773220" cy="224821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824881-FAFE-EBC2-2C09-245B07978712}"/>
              </a:ext>
            </a:extLst>
          </p:cNvPr>
          <p:cNvSpPr txBox="1"/>
          <p:nvPr/>
        </p:nvSpPr>
        <p:spPr>
          <a:xfrm>
            <a:off x="486017" y="1126436"/>
            <a:ext cx="43348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>
                <a:solidFill>
                  <a:schemeClr val="bg1"/>
                </a:solidFill>
              </a:rPr>
              <a:t>~9000 segments of </a:t>
            </a:r>
            <a:r>
              <a:rPr lang="fr-FR" sz="1400" b="1" err="1">
                <a:solidFill>
                  <a:schemeClr val="bg1"/>
                </a:solidFill>
              </a:rPr>
              <a:t>length</a:t>
            </a:r>
            <a:r>
              <a:rPr lang="fr-FR" sz="1400" b="1">
                <a:solidFill>
                  <a:schemeClr val="bg1"/>
                </a:solidFill>
              </a:rPr>
              <a:t> &lt; 10 (</a:t>
            </a:r>
            <a:r>
              <a:rPr lang="fr-FR" sz="1400" b="1" err="1">
                <a:solidFill>
                  <a:schemeClr val="bg1"/>
                </a:solidFill>
              </a:rPr>
              <a:t>excluded</a:t>
            </a:r>
            <a:r>
              <a:rPr lang="fr-FR" sz="1400" b="1">
                <a:solidFill>
                  <a:schemeClr val="bg1"/>
                </a:solidFill>
              </a:rPr>
              <a:t>)</a:t>
            </a:r>
          </a:p>
          <a:p>
            <a:endParaRPr lang="fr-FR" sz="1400" b="1">
              <a:solidFill>
                <a:schemeClr val="bg1"/>
              </a:solidFill>
            </a:endParaRPr>
          </a:p>
          <a:p>
            <a:endParaRPr lang="fr-FR" sz="1400" b="1">
              <a:solidFill>
                <a:schemeClr val="bg1"/>
              </a:solidFill>
            </a:endParaRPr>
          </a:p>
          <a:p>
            <a:r>
              <a:rPr lang="fr-FR" sz="1400" b="1">
                <a:solidFill>
                  <a:schemeClr val="bg1"/>
                </a:solidFill>
              </a:rPr>
              <a:t>~3000 segments of </a:t>
            </a:r>
            <a:r>
              <a:rPr lang="fr-FR" sz="1400" b="1" err="1">
                <a:solidFill>
                  <a:schemeClr val="bg1"/>
                </a:solidFill>
              </a:rPr>
              <a:t>length</a:t>
            </a:r>
            <a:r>
              <a:rPr lang="fr-FR" sz="1400" b="1">
                <a:solidFill>
                  <a:schemeClr val="bg1"/>
                </a:solidFill>
              </a:rPr>
              <a:t> &gt; 10:</a:t>
            </a:r>
          </a:p>
          <a:p>
            <a:r>
              <a:rPr lang="fr-FR" sz="1400" b="1">
                <a:solidFill>
                  <a:schemeClr val="bg1"/>
                </a:solidFill>
              </a:rPr>
              <a:t>      • ~2500 </a:t>
            </a:r>
            <a:r>
              <a:rPr lang="fr-FR" sz="1400" b="1" err="1">
                <a:solidFill>
                  <a:schemeClr val="bg1"/>
                </a:solidFill>
              </a:rPr>
              <a:t>univariate</a:t>
            </a:r>
            <a:endParaRPr lang="fr-FR" sz="1400" b="1">
              <a:solidFill>
                <a:schemeClr val="bg1"/>
              </a:solidFill>
            </a:endParaRPr>
          </a:p>
          <a:p>
            <a:r>
              <a:rPr lang="fr-FR" sz="1400" b="1">
                <a:solidFill>
                  <a:schemeClr val="bg1"/>
                </a:solidFill>
              </a:rPr>
              <a:t>      • ~</a:t>
            </a:r>
            <a:r>
              <a:rPr lang="fr-FR" sz="1400" b="1" u="sng">
                <a:solidFill>
                  <a:schemeClr val="bg1"/>
                </a:solidFill>
              </a:rPr>
              <a:t>500 </a:t>
            </a:r>
            <a:r>
              <a:rPr lang="fr-FR" sz="1400" b="1" u="sng" err="1">
                <a:solidFill>
                  <a:schemeClr val="bg1"/>
                </a:solidFill>
              </a:rPr>
              <a:t>both</a:t>
            </a:r>
            <a:r>
              <a:rPr lang="fr-FR" sz="1400" b="1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BFF5EBA5-2E2F-FBDF-0C64-18A4FE122F40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2124364" y="1348318"/>
            <a:ext cx="3152734" cy="1024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9086EEA-1DF1-16AA-4B62-4DD04998ED93}"/>
                  </a:ext>
                </a:extLst>
              </p:cNvPr>
              <p:cNvSpPr txBox="1"/>
              <p:nvPr/>
            </p:nvSpPr>
            <p:spPr>
              <a:xfrm>
                <a:off x="3883891" y="2189716"/>
                <a:ext cx="4572000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400" b="1">
                    <a:solidFill>
                      <a:schemeClr val="bg1"/>
                    </a:solidFill>
                  </a:rPr>
                  <a:t>Only </a:t>
                </a:r>
                <a:r>
                  <a:rPr lang="fr-FR" sz="1400" b="1" err="1">
                    <a:solidFill>
                      <a:schemeClr val="bg1"/>
                    </a:solidFill>
                  </a:rPr>
                  <a:t>some</a:t>
                </a:r>
                <a:r>
                  <a:rPr lang="fr-FR" sz="1400" b="1">
                    <a:solidFill>
                      <a:schemeClr val="bg1"/>
                    </a:solidFill>
                  </a:rPr>
                  <a:t> CROSS-CHANNEL-</a:t>
                </a:r>
                <a:r>
                  <a:rPr lang="fr-FR" sz="1400" b="1" err="1">
                    <a:solidFill>
                      <a:schemeClr val="bg1"/>
                    </a:solidFill>
                  </a:rPr>
                  <a:t>only</a:t>
                </a:r>
                <a:r>
                  <a:rPr lang="fr-FR" sz="1400" b="1">
                    <a:solidFill>
                      <a:schemeClr val="bg1"/>
                    </a:solidFill>
                  </a:rPr>
                  <a:t> </a:t>
                </a:r>
                <a:r>
                  <a:rPr lang="fr-FR" sz="1400" b="1" err="1">
                    <a:solidFill>
                      <a:schemeClr val="bg1"/>
                    </a:solidFill>
                  </a:rPr>
                  <a:t>where</a:t>
                </a:r>
                <a:r>
                  <a:rPr lang="fr-FR" sz="1400" b="1">
                    <a:solidFill>
                      <a:schemeClr val="bg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b>
                    </m:sSub>
                    <m:r>
                      <a:rPr lang="fr-FR" sz="1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1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C9086EEA-1DF1-16AA-4B62-4DD04998E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891" y="2189716"/>
                <a:ext cx="4572000" cy="338554"/>
              </a:xfrm>
              <a:prstGeom prst="rect">
                <a:avLst/>
              </a:prstGeom>
              <a:blipFill>
                <a:blip r:embed="rId4"/>
                <a:stretch>
                  <a:fillRect b="-16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AB89D85-B4F9-F2E4-E9FA-54308F5966C4}"/>
                  </a:ext>
                </a:extLst>
              </p:cNvPr>
              <p:cNvSpPr txBox="1"/>
              <p:nvPr/>
            </p:nvSpPr>
            <p:spPr>
              <a:xfrm>
                <a:off x="2542309" y="6162787"/>
                <a:ext cx="7107382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1600" b="1">
                    <a:solidFill>
                      <a:schemeClr val="bg1"/>
                    </a:solidFill>
                  </a:rPr>
                  <a:t>Number of CROSS-CHANNEL segments at different thresholds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fr-FR" sz="1600" b="1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𝒛</m:t>
                        </m:r>
                      </m:sub>
                    </m:sSub>
                  </m:oMath>
                </a14:m>
                <a:endParaRPr lang="fr-FR" sz="1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AB89D85-B4F9-F2E4-E9FA-54308F596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2309" y="6162787"/>
                <a:ext cx="7107382" cy="338554"/>
              </a:xfrm>
              <a:prstGeom prst="rect">
                <a:avLst/>
              </a:prstGeom>
              <a:blipFill>
                <a:blip r:embed="rId5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084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BB0F7-4FBF-2D12-9BB8-60A864AE3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958357C-C075-6038-4283-412C1210B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Run on TSB-AD-M: the </a:t>
            </a:r>
            <a:r>
              <a:rPr lang="fr-FR" err="1"/>
              <a:t>only</a:t>
            </a:r>
            <a:r>
              <a:rPr lang="fr-FR"/>
              <a:t> </a:t>
            </a:r>
            <a:r>
              <a:rPr lang="fr-FR" err="1"/>
              <a:t>dataset</a:t>
            </a:r>
            <a:r>
              <a:rPr lang="fr-FR"/>
              <a:t> </a:t>
            </a:r>
            <a:r>
              <a:rPr lang="fr-FR" err="1"/>
              <a:t>that</a:t>
            </a:r>
            <a:r>
              <a:rPr lang="fr-FR"/>
              <a:t> has cross-</a:t>
            </a:r>
            <a:r>
              <a:rPr lang="fr-FR" err="1"/>
              <a:t>channel</a:t>
            </a:r>
            <a:r>
              <a:rPr lang="fr-FR"/>
              <a:t>-</a:t>
            </a:r>
            <a:r>
              <a:rPr lang="fr-FR" err="1"/>
              <a:t>only</a:t>
            </a:r>
            <a:r>
              <a:rPr lang="fr-FR"/>
              <a:t> anomalies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DC6AF8-348F-DDE2-10DF-C3FEFBF64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02" y="3304976"/>
            <a:ext cx="10564395" cy="319636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D0EFB1F-9B61-5123-8DB3-2BE4EAF2A1E5}"/>
              </a:ext>
            </a:extLst>
          </p:cNvPr>
          <p:cNvSpPr txBox="1"/>
          <p:nvPr/>
        </p:nvSpPr>
        <p:spPr>
          <a:xfrm>
            <a:off x="1070910" y="2867618"/>
            <a:ext cx="1054776" cy="307777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fr-FR" sz="2000" b="1">
                <a:solidFill>
                  <a:schemeClr val="bg1"/>
                </a:solidFill>
              </a:rPr>
              <a:t>Example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1FBF498-1E6A-9306-DDA5-E7A43034BDC5}"/>
              </a:ext>
            </a:extLst>
          </p:cNvPr>
          <p:cNvSpPr txBox="1"/>
          <p:nvPr/>
        </p:nvSpPr>
        <p:spPr>
          <a:xfrm>
            <a:off x="3661749" y="1636512"/>
            <a:ext cx="5071704" cy="123110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2000" b="1">
                <a:solidFill>
                  <a:schemeClr val="bg1"/>
                </a:solidFill>
              </a:rPr>
              <a:t>VUS-PR (</a:t>
            </a:r>
            <a:r>
              <a:rPr lang="fr-FR" sz="2000" b="1" err="1">
                <a:solidFill>
                  <a:schemeClr val="bg1"/>
                </a:solidFill>
              </a:rPr>
              <a:t>mean</a:t>
            </a:r>
            <a:r>
              <a:rPr lang="fr-FR" sz="2000" b="1">
                <a:solidFill>
                  <a:schemeClr val="bg1"/>
                </a:solidFill>
              </a:rPr>
              <a:t> over all </a:t>
            </a:r>
            <a:r>
              <a:rPr lang="fr-FR" sz="2000" b="1" err="1">
                <a:solidFill>
                  <a:schemeClr val="bg1"/>
                </a:solidFill>
              </a:rPr>
              <a:t>entities</a:t>
            </a:r>
            <a:r>
              <a:rPr lang="fr-FR" sz="2000" b="1">
                <a:solidFill>
                  <a:schemeClr val="bg1"/>
                </a:solidFill>
              </a:rPr>
              <a:t> of LTDB)</a:t>
            </a:r>
          </a:p>
          <a:p>
            <a:endParaRPr lang="fr-FR" sz="2000" b="1">
              <a:solidFill>
                <a:schemeClr val="bg1"/>
              </a:solidFill>
            </a:endParaRPr>
          </a:p>
          <a:p>
            <a:r>
              <a:rPr lang="fr-FR" sz="2000" b="1" err="1">
                <a:solidFill>
                  <a:schemeClr val="bg1"/>
                </a:solidFill>
              </a:rPr>
              <a:t>LinearAE</a:t>
            </a:r>
            <a:r>
              <a:rPr lang="fr-FR" sz="2000" b="1">
                <a:solidFill>
                  <a:schemeClr val="bg1"/>
                </a:solidFill>
              </a:rPr>
              <a:t>-CD : 0.3614</a:t>
            </a:r>
          </a:p>
          <a:p>
            <a:r>
              <a:rPr lang="fr-FR" sz="2000" b="1" err="1">
                <a:solidFill>
                  <a:schemeClr val="bg1"/>
                </a:solidFill>
              </a:rPr>
              <a:t>LinearAE</a:t>
            </a:r>
            <a:r>
              <a:rPr lang="fr-FR" sz="2000" b="1">
                <a:solidFill>
                  <a:schemeClr val="bg1"/>
                </a:solidFill>
              </a:rPr>
              <a:t>-CI : 0.2093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AFDF1C9-8DBF-400C-B7FD-4ADB8FB2A55E}"/>
              </a:ext>
            </a:extLst>
          </p:cNvPr>
          <p:cNvSpPr txBox="1"/>
          <p:nvPr/>
        </p:nvSpPr>
        <p:spPr>
          <a:xfrm>
            <a:off x="3661749" y="1110550"/>
            <a:ext cx="6283666" cy="36933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en-US" sz="1200" b="1" i="1" dirty="0">
                <a:solidFill>
                  <a:schemeClr val="bg1"/>
                </a:solidFill>
              </a:rPr>
              <a:t>Source: </a:t>
            </a:r>
            <a:r>
              <a:rPr lang="en-US" sz="1200" b="1" i="1" dirty="0" err="1">
                <a:solidFill>
                  <a:schemeClr val="bg1"/>
                </a:solidFill>
              </a:rPr>
              <a:t>PhysioBank</a:t>
            </a:r>
            <a:r>
              <a:rPr lang="en-US" sz="1200" b="1" i="1" dirty="0">
                <a:solidFill>
                  <a:schemeClr val="bg1"/>
                </a:solidFill>
              </a:rPr>
              <a:t>, </a:t>
            </a:r>
            <a:r>
              <a:rPr lang="en-US" sz="1200" b="1" i="1" dirty="0" err="1">
                <a:solidFill>
                  <a:schemeClr val="bg1"/>
                </a:solidFill>
              </a:rPr>
              <a:t>PhysioToolkit</a:t>
            </a:r>
            <a:r>
              <a:rPr lang="en-US" sz="1200" b="1" i="1" dirty="0">
                <a:solidFill>
                  <a:schemeClr val="bg1"/>
                </a:solidFill>
              </a:rPr>
              <a:t>, and PhysioNet: Components of a New Research Resource for Complex Physiologic Signals, Goldberger et al. (2000)</a:t>
            </a:r>
          </a:p>
        </p:txBody>
      </p:sp>
    </p:spTree>
    <p:extLst>
      <p:ext uri="{BB962C8B-B14F-4D97-AF65-F5344CB8AC3E}">
        <p14:creationId xmlns:p14="http://schemas.microsoft.com/office/powerpoint/2010/main" val="398041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1C272-C7CB-73F0-5D79-7713208BA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BABAEE9-0C0D-9DED-730F-862FA23D1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Formulas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5DEAD9F-00BA-BE8E-B139-1568ADA62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27" y="3786719"/>
            <a:ext cx="8973802" cy="114316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3C955EA-01A2-E863-14B3-F2CE44AF7A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620" y="2287666"/>
            <a:ext cx="6668431" cy="9526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72DEC76D-A896-1C66-4A83-2E41085110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566" y="548849"/>
            <a:ext cx="6496957" cy="112410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3144D5A-6BE3-483C-2A35-4D9225FDF4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879" y="5239821"/>
            <a:ext cx="8916644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9B9C7-B303-C672-05D0-382E4BFB6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58927877-0B81-4C59-CAAF-69B9B665F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Default </a:t>
            </a:r>
            <a:r>
              <a:rPr lang="fr-FR" err="1"/>
              <a:t>thresholds</a:t>
            </a:r>
            <a:r>
              <a:rPr lang="fr-FR"/>
              <a:t> and Matrix Profile on MSL and SMAP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2AD1654-31FC-7561-06DE-EC633E930EB6}"/>
              </a:ext>
            </a:extLst>
          </p:cNvPr>
          <p:cNvSpPr txBox="1"/>
          <p:nvPr/>
        </p:nvSpPr>
        <p:spPr>
          <a:xfrm>
            <a:off x="811644" y="2847058"/>
            <a:ext cx="52843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>
                <a:solidFill>
                  <a:schemeClr val="bg2"/>
                </a:solidFill>
              </a:rPr>
              <a:t>MSL &amp; SMAP: A </a:t>
            </a:r>
            <a:r>
              <a:rPr lang="fr-FR" sz="1600" b="1" err="1">
                <a:solidFill>
                  <a:schemeClr val="bg2"/>
                </a:solidFill>
              </a:rPr>
              <a:t>Univariate</a:t>
            </a:r>
            <a:r>
              <a:rPr lang="fr-FR" sz="1600" b="1">
                <a:solidFill>
                  <a:schemeClr val="bg2"/>
                </a:solidFill>
              </a:rPr>
              <a:t> Matrix Profile </a:t>
            </a:r>
            <a:r>
              <a:rPr lang="fr-FR" sz="1600" b="1" err="1">
                <a:solidFill>
                  <a:schemeClr val="bg2"/>
                </a:solidFill>
              </a:rPr>
              <a:t>detected</a:t>
            </a:r>
            <a:r>
              <a:rPr lang="fr-FR" sz="1600" b="1">
                <a:solidFill>
                  <a:schemeClr val="bg2"/>
                </a:solidFill>
              </a:rPr>
              <a:t> </a:t>
            </a:r>
            <a:r>
              <a:rPr lang="fr-FR" sz="1600" b="1" u="sng">
                <a:solidFill>
                  <a:schemeClr val="bg2"/>
                </a:solidFill>
              </a:rPr>
              <a:t>64/74</a:t>
            </a:r>
            <a:r>
              <a:rPr lang="fr-FR" sz="1600" b="1">
                <a:solidFill>
                  <a:schemeClr val="bg2"/>
                </a:solidFill>
              </a:rPr>
              <a:t> segments </a:t>
            </a:r>
            <a:r>
              <a:rPr lang="fr-FR" sz="1600" b="1" i="1">
                <a:solidFill>
                  <a:schemeClr val="bg2"/>
                </a:solidFill>
              </a:rPr>
              <a:t>(</a:t>
            </a:r>
            <a:r>
              <a:rPr lang="en-US" sz="1600" b="1" i="1">
                <a:solidFill>
                  <a:schemeClr val="bg2"/>
                </a:solidFill>
              </a:rPr>
              <a:t>after visual inspection, the remaining 10 were known labeling errors)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6F7682-496A-88E9-5CAB-DEFEB2E9FE48}"/>
              </a:ext>
            </a:extLst>
          </p:cNvPr>
          <p:cNvSpPr txBox="1"/>
          <p:nvPr/>
        </p:nvSpPr>
        <p:spPr>
          <a:xfrm>
            <a:off x="839351" y="3648146"/>
            <a:ext cx="506152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 i="1" dirty="0">
                <a:solidFill>
                  <a:schemeClr val="bg1"/>
                </a:solidFill>
              </a:rPr>
              <a:t>Source: </a:t>
            </a:r>
            <a:r>
              <a:rPr lang="fr-FR" sz="1100" b="1" i="1" dirty="0" err="1">
                <a:solidFill>
                  <a:schemeClr val="bg1"/>
                </a:solidFill>
              </a:rPr>
              <a:t>Current</a:t>
            </a:r>
            <a:r>
              <a:rPr lang="fr-FR" sz="1100" b="1" i="1" dirty="0">
                <a:solidFill>
                  <a:schemeClr val="bg1"/>
                </a:solidFill>
              </a:rPr>
              <a:t> Time </a:t>
            </a:r>
            <a:r>
              <a:rPr lang="fr-FR" sz="1100" b="1" i="1" dirty="0" err="1">
                <a:solidFill>
                  <a:schemeClr val="bg1"/>
                </a:solidFill>
              </a:rPr>
              <a:t>Series</a:t>
            </a:r>
            <a:r>
              <a:rPr lang="fr-FR" sz="1100" b="1" i="1" dirty="0">
                <a:solidFill>
                  <a:schemeClr val="bg1"/>
                </a:solidFill>
              </a:rPr>
              <a:t> </a:t>
            </a:r>
            <a:r>
              <a:rPr lang="fr-FR" sz="1100" b="1" i="1" dirty="0" err="1">
                <a:solidFill>
                  <a:schemeClr val="bg1"/>
                </a:solidFill>
              </a:rPr>
              <a:t>Anomaly</a:t>
            </a:r>
            <a:r>
              <a:rPr lang="fr-FR" sz="1100" b="1" i="1" dirty="0">
                <a:solidFill>
                  <a:schemeClr val="bg1"/>
                </a:solidFill>
              </a:rPr>
              <a:t> </a:t>
            </a:r>
            <a:r>
              <a:rPr lang="fr-FR" sz="1100" b="1" i="1" dirty="0" err="1">
                <a:solidFill>
                  <a:schemeClr val="bg1"/>
                </a:solidFill>
              </a:rPr>
              <a:t>Detection</a:t>
            </a:r>
            <a:r>
              <a:rPr lang="fr-FR" sz="1100" b="1" i="1" dirty="0">
                <a:solidFill>
                  <a:schemeClr val="bg1"/>
                </a:solidFill>
              </a:rPr>
              <a:t> Benchmarks Are </a:t>
            </a:r>
            <a:r>
              <a:rPr lang="fr-FR" sz="1100" b="1" i="1" dirty="0" err="1">
                <a:solidFill>
                  <a:schemeClr val="bg1"/>
                </a:solidFill>
              </a:rPr>
              <a:t>Flawed</a:t>
            </a:r>
            <a:r>
              <a:rPr lang="fr-FR" sz="1100" b="1" i="1" dirty="0">
                <a:solidFill>
                  <a:schemeClr val="bg1"/>
                </a:solidFill>
              </a:rPr>
              <a:t> and Are </a:t>
            </a:r>
            <a:r>
              <a:rPr lang="fr-FR" sz="1100" b="1" i="1" dirty="0" err="1">
                <a:solidFill>
                  <a:schemeClr val="bg1"/>
                </a:solidFill>
              </a:rPr>
              <a:t>Creating</a:t>
            </a:r>
            <a:r>
              <a:rPr lang="fr-FR" sz="1100" b="1" i="1" dirty="0">
                <a:solidFill>
                  <a:schemeClr val="bg1"/>
                </a:solidFill>
              </a:rPr>
              <a:t> the Illusion of Progress, Wu &amp; Keogh (TKDE 2021)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3A6E0E-815D-96B3-0EC1-6C721F6E83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1885"/>
          <a:stretch>
            <a:fillRect/>
          </a:stretch>
        </p:blipFill>
        <p:spPr>
          <a:xfrm>
            <a:off x="5900878" y="2459537"/>
            <a:ext cx="6427111" cy="32389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17">
                <a:extLst>
                  <a:ext uri="{FF2B5EF4-FFF2-40B4-BE49-F238E27FC236}">
                    <a16:creationId xmlns:a16="http://schemas.microsoft.com/office/drawing/2014/main" id="{1E6B9F56-7B50-BB44-EA60-38DDF1E6569A}"/>
                  </a:ext>
                </a:extLst>
              </p:cNvPr>
              <p:cNvSpPr txBox="1"/>
              <p:nvPr/>
            </p:nvSpPr>
            <p:spPr>
              <a:xfrm>
                <a:off x="948926" y="1260678"/>
                <a:ext cx="1918993" cy="1510222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fr-FR" sz="2400">
                    <a:solidFill>
                      <a:schemeClr val="bg1"/>
                    </a:solidFill>
                  </a:rPr>
                  <a:t>•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fr-F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fr-FR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fr-FR" sz="2400" b="0">
                  <a:solidFill>
                    <a:schemeClr val="bg1"/>
                  </a:solidFill>
                </a:endParaRPr>
              </a:p>
              <a:p>
                <a:r>
                  <a:rPr lang="fr-FR" sz="2400">
                    <a:solidFill>
                      <a:schemeClr val="bg1"/>
                    </a:solidFill>
                  </a:rPr>
                  <a:t>•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 i="1" dirty="0" err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fr-FR" sz="2400" i="1" dirty="0" err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𝜌</m:t>
                        </m:r>
                      </m:sub>
                    </m:sSub>
                    <m:r>
                      <a:rPr lang="fr-FR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fr-F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fr-F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sz="2400" b="0">
                  <a:solidFill>
                    <a:schemeClr val="bg1"/>
                  </a:solidFill>
                </a:endParaRPr>
              </a:p>
              <a:p>
                <a:r>
                  <a:rPr lang="fr-FR" sz="2400">
                    <a:solidFill>
                      <a:schemeClr val="bg1"/>
                    </a:solidFill>
                  </a:rPr>
                  <a:t>• 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fr-F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fr-FR" sz="2400">
                            <a:solidFill>
                              <a:schemeClr val="bg1"/>
                            </a:solidFill>
                          </a:rPr>
                          <m:t>𝒜</m:t>
                        </m:r>
                      </m:e>
                    </m:d>
                    <m:r>
                      <a:rPr lang="fr-F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fr-FR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endParaRPr lang="fr-FR" sz="2400">
                  <a:solidFill>
                    <a:schemeClr val="bg1"/>
                  </a:solidFill>
                </a:endParaRPr>
              </a:p>
              <a:p>
                <a:endParaRPr lang="fr-FR" sz="24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ZoneTexte 17">
                <a:extLst>
                  <a:ext uri="{FF2B5EF4-FFF2-40B4-BE49-F238E27FC236}">
                    <a16:creationId xmlns:a16="http://schemas.microsoft.com/office/drawing/2014/main" id="{1E6B9F56-7B50-BB44-EA60-38DDF1E656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926" y="1260678"/>
                <a:ext cx="1918993" cy="1510222"/>
              </a:xfrm>
              <a:prstGeom prst="rect">
                <a:avLst/>
              </a:prstGeom>
              <a:blipFill>
                <a:blip r:embed="rId4"/>
                <a:stretch>
                  <a:fillRect l="-9873" t="-6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19">
            <a:extLst>
              <a:ext uri="{FF2B5EF4-FFF2-40B4-BE49-F238E27FC236}">
                <a16:creationId xmlns:a16="http://schemas.microsoft.com/office/drawing/2014/main" id="{9E3A88B6-5045-1B2E-A7E9-629D66ACA0B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568"/>
          <a:stretch>
            <a:fillRect/>
          </a:stretch>
        </p:blipFill>
        <p:spPr>
          <a:xfrm>
            <a:off x="529932" y="4451645"/>
            <a:ext cx="5680365" cy="1450300"/>
          </a:xfrm>
          <a:prstGeom prst="rect">
            <a:avLst/>
          </a:prstGeom>
        </p:spPr>
      </p:pic>
      <p:sp>
        <p:nvSpPr>
          <p:cNvPr id="7" name="ZoneTexte 23">
            <a:extLst>
              <a:ext uri="{FF2B5EF4-FFF2-40B4-BE49-F238E27FC236}">
                <a16:creationId xmlns:a16="http://schemas.microsoft.com/office/drawing/2014/main" id="{84AEB342-916F-644B-DD22-B2E7ABF1BFAB}"/>
              </a:ext>
            </a:extLst>
          </p:cNvPr>
          <p:cNvSpPr txBox="1"/>
          <p:nvPr/>
        </p:nvSpPr>
        <p:spPr>
          <a:xfrm>
            <a:off x="839350" y="6042710"/>
            <a:ext cx="506152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b="1" i="1">
                <a:solidFill>
                  <a:schemeClr val="bg1"/>
                </a:solidFill>
              </a:rPr>
              <a:t>Source: </a:t>
            </a:r>
            <a:r>
              <a:rPr lang="fr-FR" sz="1100" b="1" i="1" err="1">
                <a:solidFill>
                  <a:schemeClr val="bg1"/>
                </a:solidFill>
              </a:rPr>
              <a:t>Irrational</a:t>
            </a:r>
            <a:r>
              <a:rPr lang="fr-FR" sz="1100" b="1" i="1">
                <a:solidFill>
                  <a:schemeClr val="bg1"/>
                </a:solidFill>
              </a:rPr>
              <a:t> </a:t>
            </a:r>
            <a:r>
              <a:rPr lang="fr-FR" sz="1100" b="1" i="1" err="1">
                <a:solidFill>
                  <a:schemeClr val="bg1"/>
                </a:solidFill>
              </a:rPr>
              <a:t>Exuberance</a:t>
            </a:r>
            <a:r>
              <a:rPr lang="fr-FR" sz="1100" b="1" i="1">
                <a:solidFill>
                  <a:schemeClr val="bg1"/>
                </a:solidFill>
              </a:rPr>
              <a:t>: </a:t>
            </a:r>
            <a:r>
              <a:rPr lang="fr-FR" sz="1100" b="1" i="1" err="1">
                <a:solidFill>
                  <a:schemeClr val="bg1"/>
                </a:solidFill>
              </a:rPr>
              <a:t>Why</a:t>
            </a:r>
            <a:r>
              <a:rPr lang="fr-FR" sz="1100" b="1" i="1">
                <a:solidFill>
                  <a:schemeClr val="bg1"/>
                </a:solidFill>
              </a:rPr>
              <a:t> </a:t>
            </a:r>
            <a:r>
              <a:rPr lang="fr-FR" sz="1100" b="1" i="1" err="1">
                <a:solidFill>
                  <a:schemeClr val="bg1"/>
                </a:solidFill>
              </a:rPr>
              <a:t>we</a:t>
            </a:r>
            <a:r>
              <a:rPr lang="fr-FR" sz="1100" b="1" i="1">
                <a:solidFill>
                  <a:schemeClr val="bg1"/>
                </a:solidFill>
              </a:rPr>
              <a:t> </a:t>
            </a:r>
            <a:r>
              <a:rPr lang="fr-FR" sz="1100" b="1" i="1" err="1">
                <a:solidFill>
                  <a:schemeClr val="bg1"/>
                </a:solidFill>
              </a:rPr>
              <a:t>should</a:t>
            </a:r>
            <a:r>
              <a:rPr lang="fr-FR" sz="1100" b="1" i="1">
                <a:solidFill>
                  <a:schemeClr val="bg1"/>
                </a:solidFill>
              </a:rPr>
              <a:t> not </a:t>
            </a:r>
            <a:r>
              <a:rPr lang="fr-FR" sz="1100" b="1" i="1" err="1">
                <a:solidFill>
                  <a:schemeClr val="bg1"/>
                </a:solidFill>
              </a:rPr>
              <a:t>believe</a:t>
            </a:r>
            <a:r>
              <a:rPr lang="fr-FR" sz="1100" b="1" i="1">
                <a:solidFill>
                  <a:schemeClr val="bg1"/>
                </a:solidFill>
              </a:rPr>
              <a:t> 95% of </a:t>
            </a:r>
            <a:r>
              <a:rPr lang="fr-FR" sz="1100" b="1" i="1" err="1">
                <a:solidFill>
                  <a:schemeClr val="bg1"/>
                </a:solidFill>
              </a:rPr>
              <a:t>papers</a:t>
            </a:r>
            <a:r>
              <a:rPr lang="fr-FR" sz="1100" b="1" i="1">
                <a:solidFill>
                  <a:schemeClr val="bg1"/>
                </a:solidFill>
              </a:rPr>
              <a:t> on Time </a:t>
            </a:r>
            <a:r>
              <a:rPr lang="fr-FR" sz="1100" b="1" i="1" err="1">
                <a:solidFill>
                  <a:schemeClr val="bg1"/>
                </a:solidFill>
              </a:rPr>
              <a:t>Series</a:t>
            </a:r>
            <a:r>
              <a:rPr lang="fr-FR" sz="1100" b="1" i="1">
                <a:solidFill>
                  <a:schemeClr val="bg1"/>
                </a:solidFill>
              </a:rPr>
              <a:t> </a:t>
            </a:r>
            <a:r>
              <a:rPr lang="fr-FR" sz="1100" b="1" i="1" err="1">
                <a:solidFill>
                  <a:schemeClr val="bg1"/>
                </a:solidFill>
              </a:rPr>
              <a:t>Anomaly</a:t>
            </a:r>
            <a:r>
              <a:rPr lang="fr-FR" sz="1100" b="1" i="1">
                <a:solidFill>
                  <a:schemeClr val="bg1"/>
                </a:solidFill>
              </a:rPr>
              <a:t> </a:t>
            </a:r>
            <a:r>
              <a:rPr lang="fr-FR" sz="1100" b="1" i="1" err="1">
                <a:solidFill>
                  <a:schemeClr val="bg1"/>
                </a:solidFill>
              </a:rPr>
              <a:t>Detection</a:t>
            </a:r>
            <a:r>
              <a:rPr lang="fr-FR" sz="1100" b="1" i="1">
                <a:solidFill>
                  <a:schemeClr val="bg1"/>
                </a:solidFill>
              </a:rPr>
              <a:t>, Eamonn Keogh (MILETS 2021) </a:t>
            </a:r>
          </a:p>
        </p:txBody>
      </p:sp>
    </p:spTree>
    <p:extLst>
      <p:ext uri="{BB962C8B-B14F-4D97-AF65-F5344CB8AC3E}">
        <p14:creationId xmlns:p14="http://schemas.microsoft.com/office/powerpoint/2010/main" val="188404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50E8E-4BF2-C923-62B8-B26D40061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ECA467F8-D44B-64DA-0F33-6D1FA3857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Excerpts</a:t>
            </a:r>
            <a:r>
              <a:rPr lang="fr-FR"/>
              <a:t> </a:t>
            </a:r>
            <a:r>
              <a:rPr lang="fr-FR" err="1"/>
              <a:t>from</a:t>
            </a:r>
            <a:r>
              <a:rPr lang="fr-FR"/>
              <a:t> the </a:t>
            </a:r>
            <a:r>
              <a:rPr lang="fr-FR" err="1"/>
              <a:t>paper</a:t>
            </a:r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2D829EF-8A06-8576-EF94-6904A25C8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101" y="937965"/>
            <a:ext cx="6430272" cy="556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3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4C6A2-E12C-E1CE-2B30-088AFD3E0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8EEF4E1-E416-1B6B-A37C-50CEA7CF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Excerpts</a:t>
            </a:r>
            <a:r>
              <a:rPr lang="fr-FR"/>
              <a:t> </a:t>
            </a:r>
            <a:r>
              <a:rPr lang="fr-FR" err="1"/>
              <a:t>from</a:t>
            </a:r>
            <a:r>
              <a:rPr lang="fr-FR"/>
              <a:t> the </a:t>
            </a:r>
            <a:r>
              <a:rPr lang="fr-FR" err="1"/>
              <a:t>paper</a:t>
            </a:r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BFA807-7675-092E-B418-D180655E0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932" y="1348318"/>
            <a:ext cx="7956133" cy="484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F0030-BDD2-E27A-5D35-DEACDD2B0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83D75FF-385D-C94A-D6A3-8630C095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Excerpts</a:t>
            </a:r>
            <a:r>
              <a:rPr lang="fr-FR"/>
              <a:t> </a:t>
            </a:r>
            <a:r>
              <a:rPr lang="fr-FR" err="1"/>
              <a:t>from</a:t>
            </a:r>
            <a:r>
              <a:rPr lang="fr-FR"/>
              <a:t> the </a:t>
            </a:r>
            <a:r>
              <a:rPr lang="fr-FR" err="1"/>
              <a:t>paper</a:t>
            </a:r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92273A-61C0-5B8C-F61D-CD7DF6F24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932" y="1348318"/>
            <a:ext cx="7956133" cy="484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8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BB8F5-4D2F-4833-CAB8-302F6B27E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FAB5CAF5-8D0A-5384-C10F-87465194F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Univariate</a:t>
            </a:r>
            <a:r>
              <a:rPr lang="fr-FR"/>
              <a:t> ratio at </a:t>
            </a:r>
            <a:r>
              <a:rPr lang="fr-FR" err="1"/>
              <a:t>tau_z</a:t>
            </a:r>
            <a:r>
              <a:rPr lang="fr-FR"/>
              <a:t> = 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E7ECA4-3DF1-15D1-EE70-EC2BD3C47B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39502" y="759481"/>
            <a:ext cx="7512996" cy="547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84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59072-E450-3ACC-8817-4FF1A0EE4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CF0B7555-7560-7981-F279-1E1C9C8FA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Univariate</a:t>
            </a:r>
            <a:r>
              <a:rPr lang="fr-FR" dirty="0"/>
              <a:t> ratio (</a:t>
            </a:r>
            <a:r>
              <a:rPr lang="fr-FR" dirty="0" err="1"/>
              <a:t>mean</a:t>
            </a:r>
            <a:r>
              <a:rPr lang="fr-FR" dirty="0"/>
              <a:t> and </a:t>
            </a:r>
            <a:r>
              <a:rPr lang="fr-FR" dirty="0" err="1"/>
              <a:t>median</a:t>
            </a:r>
            <a:r>
              <a:rPr lang="fr-FR" dirty="0"/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F2C6EAA-8F45-7F68-01BC-AFED2BA07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0" y="1002863"/>
            <a:ext cx="8908186" cy="549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5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F1499-5BE5-3B71-93AC-613257D1E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ED1F028-F1ED-E497-21F1-0E64F2361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6660"/>
            <a:ext cx="11353800" cy="382250"/>
          </a:xfrm>
        </p:spPr>
        <p:txBody>
          <a:bodyPr/>
          <a:lstStyle/>
          <a:p>
            <a:r>
              <a:rPr lang="en-US" sz="2650">
                <a:latin typeface="Helvetica 75 Bold"/>
              </a:rPr>
              <a:t>Evaluation using the same public benchmarks </a:t>
            </a:r>
            <a:endParaRPr lang="fr-FR" sz="2650">
              <a:latin typeface="Helvetica 75 Bold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C0CE11-A3E6-06B4-7BCE-0504B69A95FB}"/>
              </a:ext>
            </a:extLst>
          </p:cNvPr>
          <p:cNvSpPr txBox="1"/>
          <p:nvPr/>
        </p:nvSpPr>
        <p:spPr>
          <a:xfrm>
            <a:off x="746096" y="1054007"/>
            <a:ext cx="56553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200" b="1">
                <a:solidFill>
                  <a:schemeClr val="bg2"/>
                </a:solidFill>
              </a:rPr>
              <a:t>GECCO</a:t>
            </a:r>
            <a:r>
              <a:rPr lang="fr-FR" sz="1200" b="1">
                <a:solidFill>
                  <a:schemeClr val="bg1"/>
                </a:solidFill>
              </a:rPr>
              <a:t> (Water </a:t>
            </a:r>
            <a:r>
              <a:rPr lang="fr-FR" sz="1200" b="1" err="1">
                <a:solidFill>
                  <a:schemeClr val="bg1"/>
                </a:solidFill>
              </a:rPr>
              <a:t>Quality</a:t>
            </a:r>
            <a:r>
              <a:rPr lang="fr-FR" sz="1200" b="1">
                <a:solidFill>
                  <a:schemeClr val="bg1"/>
                </a:solidFill>
              </a:rPr>
              <a:t> </a:t>
            </a:r>
            <a:r>
              <a:rPr lang="fr-FR" sz="1200" b="1" err="1">
                <a:solidFill>
                  <a:schemeClr val="bg1"/>
                </a:solidFill>
              </a:rPr>
              <a:t>Dataset</a:t>
            </a:r>
            <a:r>
              <a:rPr lang="fr-FR" sz="1200" b="1">
                <a:solidFill>
                  <a:schemeClr val="bg1"/>
                </a:solidFill>
              </a:rPr>
              <a:t>) - </a:t>
            </a:r>
            <a:r>
              <a:rPr lang="fr-FR" sz="1200" b="1" i="1">
                <a:solidFill>
                  <a:schemeClr val="bg1"/>
                </a:solidFill>
              </a:rPr>
              <a:t>Moritz et al. 2018</a:t>
            </a:r>
          </a:p>
          <a:p>
            <a:pPr algn="just"/>
            <a:r>
              <a:rPr lang="fr-FR" sz="1200" b="1">
                <a:solidFill>
                  <a:schemeClr val="bg2"/>
                </a:solidFill>
              </a:rPr>
              <a:t>MSL</a:t>
            </a:r>
            <a:r>
              <a:rPr lang="fr-FR" sz="1200" b="1">
                <a:solidFill>
                  <a:schemeClr val="bg1"/>
                </a:solidFill>
              </a:rPr>
              <a:t> (Mars Science </a:t>
            </a:r>
            <a:r>
              <a:rPr lang="fr-FR" sz="1200" b="1" err="1">
                <a:solidFill>
                  <a:schemeClr val="bg1"/>
                </a:solidFill>
              </a:rPr>
              <a:t>Laboratory</a:t>
            </a:r>
            <a:r>
              <a:rPr lang="fr-FR" sz="1200" b="1">
                <a:solidFill>
                  <a:schemeClr val="bg1"/>
                </a:solidFill>
              </a:rPr>
              <a:t>) - </a:t>
            </a:r>
            <a:r>
              <a:rPr lang="fr-FR" sz="1200" b="1" i="1" err="1">
                <a:solidFill>
                  <a:schemeClr val="bg1"/>
                </a:solidFill>
              </a:rPr>
              <a:t>Hundman</a:t>
            </a:r>
            <a:r>
              <a:rPr lang="fr-FR" sz="1200" b="1" i="1">
                <a:solidFill>
                  <a:schemeClr val="bg1"/>
                </a:solidFill>
              </a:rPr>
              <a:t> et al. 2018</a:t>
            </a:r>
          </a:p>
          <a:p>
            <a:pPr algn="just"/>
            <a:r>
              <a:rPr lang="fr-FR" sz="1200" b="1">
                <a:solidFill>
                  <a:schemeClr val="bg2"/>
                </a:solidFill>
              </a:rPr>
              <a:t>SMAP</a:t>
            </a:r>
            <a:r>
              <a:rPr lang="fr-FR" sz="1200" b="1">
                <a:solidFill>
                  <a:schemeClr val="bg1"/>
                </a:solidFill>
              </a:rPr>
              <a:t> (</a:t>
            </a:r>
            <a:r>
              <a:rPr lang="fr-FR" sz="1200" b="1" err="1">
                <a:solidFill>
                  <a:schemeClr val="bg1"/>
                </a:solidFill>
              </a:rPr>
              <a:t>Soil</a:t>
            </a:r>
            <a:r>
              <a:rPr lang="fr-FR" sz="1200" b="1">
                <a:solidFill>
                  <a:schemeClr val="bg1"/>
                </a:solidFill>
              </a:rPr>
              <a:t> </a:t>
            </a:r>
            <a:r>
              <a:rPr lang="fr-FR" sz="1200" b="1" err="1">
                <a:solidFill>
                  <a:schemeClr val="bg1"/>
                </a:solidFill>
              </a:rPr>
              <a:t>Moisture</a:t>
            </a:r>
            <a:r>
              <a:rPr lang="fr-FR" sz="1200" b="1">
                <a:solidFill>
                  <a:schemeClr val="bg1"/>
                </a:solidFill>
              </a:rPr>
              <a:t> Active Passive) - </a:t>
            </a:r>
            <a:r>
              <a:rPr lang="fr-FR" sz="1200" b="1" i="1" err="1">
                <a:solidFill>
                  <a:schemeClr val="bg1"/>
                </a:solidFill>
              </a:rPr>
              <a:t>Hundman</a:t>
            </a:r>
            <a:r>
              <a:rPr lang="fr-FR" sz="1200" b="1" i="1">
                <a:solidFill>
                  <a:schemeClr val="bg1"/>
                </a:solidFill>
              </a:rPr>
              <a:t> et al. 2018</a:t>
            </a:r>
          </a:p>
          <a:p>
            <a:pPr algn="just"/>
            <a:r>
              <a:rPr lang="fr-FR" sz="1200" b="1">
                <a:solidFill>
                  <a:schemeClr val="bg2"/>
                </a:solidFill>
              </a:rPr>
              <a:t>PSM</a:t>
            </a:r>
            <a:r>
              <a:rPr lang="fr-FR" sz="1200" b="1">
                <a:solidFill>
                  <a:schemeClr val="bg1"/>
                </a:solidFill>
              </a:rPr>
              <a:t> (</a:t>
            </a:r>
            <a:r>
              <a:rPr lang="fr-FR" sz="1200" b="1" err="1">
                <a:solidFill>
                  <a:schemeClr val="bg1"/>
                </a:solidFill>
              </a:rPr>
              <a:t>Pooled</a:t>
            </a:r>
            <a:r>
              <a:rPr lang="fr-FR" sz="1200" b="1">
                <a:solidFill>
                  <a:schemeClr val="bg1"/>
                </a:solidFill>
              </a:rPr>
              <a:t> Server </a:t>
            </a:r>
            <a:r>
              <a:rPr lang="fr-FR" sz="1200" b="1" err="1">
                <a:solidFill>
                  <a:schemeClr val="bg1"/>
                </a:solidFill>
              </a:rPr>
              <a:t>Metrics</a:t>
            </a:r>
            <a:r>
              <a:rPr lang="fr-FR" sz="1200" b="1">
                <a:solidFill>
                  <a:schemeClr val="bg1"/>
                </a:solidFill>
              </a:rPr>
              <a:t>) - </a:t>
            </a:r>
            <a:r>
              <a:rPr lang="fr-FR" sz="1200" b="1" i="1" err="1">
                <a:solidFill>
                  <a:schemeClr val="bg1"/>
                </a:solidFill>
              </a:rPr>
              <a:t>Abdulaal</a:t>
            </a:r>
            <a:r>
              <a:rPr lang="fr-FR" sz="1200" b="1" i="1">
                <a:solidFill>
                  <a:schemeClr val="bg1"/>
                </a:solidFill>
              </a:rPr>
              <a:t> et al. 2021</a:t>
            </a:r>
          </a:p>
          <a:p>
            <a:pPr algn="just"/>
            <a:r>
              <a:rPr lang="fr-FR" sz="1200" b="1">
                <a:solidFill>
                  <a:schemeClr val="bg2"/>
                </a:solidFill>
              </a:rPr>
              <a:t>SMD</a:t>
            </a:r>
            <a:r>
              <a:rPr lang="fr-FR" sz="1200" b="1">
                <a:solidFill>
                  <a:schemeClr val="bg1"/>
                </a:solidFill>
              </a:rPr>
              <a:t> (Server Machine </a:t>
            </a:r>
            <a:r>
              <a:rPr lang="fr-FR" sz="1200" b="1" err="1">
                <a:solidFill>
                  <a:schemeClr val="bg1"/>
                </a:solidFill>
              </a:rPr>
              <a:t>Dataset</a:t>
            </a:r>
            <a:r>
              <a:rPr lang="fr-FR" sz="1200" b="1">
                <a:solidFill>
                  <a:schemeClr val="bg1"/>
                </a:solidFill>
              </a:rPr>
              <a:t>) - </a:t>
            </a:r>
            <a:r>
              <a:rPr lang="fr-FR" sz="1200" b="1" i="1">
                <a:solidFill>
                  <a:schemeClr val="bg1"/>
                </a:solidFill>
              </a:rPr>
              <a:t>Su et al. 2019</a:t>
            </a:r>
          </a:p>
          <a:p>
            <a:pPr algn="just"/>
            <a:r>
              <a:rPr lang="fr-FR" sz="1200" b="1">
                <a:solidFill>
                  <a:schemeClr val="bg2"/>
                </a:solidFill>
              </a:rPr>
              <a:t>SWAN-SF</a:t>
            </a:r>
            <a:r>
              <a:rPr lang="fr-FR" sz="1200" b="1">
                <a:solidFill>
                  <a:schemeClr val="bg1"/>
                </a:solidFill>
              </a:rPr>
              <a:t> (</a:t>
            </a:r>
            <a:r>
              <a:rPr lang="fr-FR" sz="1200" b="1" err="1">
                <a:solidFill>
                  <a:schemeClr val="bg1"/>
                </a:solidFill>
              </a:rPr>
              <a:t>Space</a:t>
            </a:r>
            <a:r>
              <a:rPr lang="fr-FR" sz="1200" b="1">
                <a:solidFill>
                  <a:schemeClr val="bg1"/>
                </a:solidFill>
              </a:rPr>
              <a:t> </a:t>
            </a:r>
            <a:r>
              <a:rPr lang="fr-FR" sz="1200" b="1" err="1">
                <a:solidFill>
                  <a:schemeClr val="bg1"/>
                </a:solidFill>
              </a:rPr>
              <a:t>Weather</a:t>
            </a:r>
            <a:r>
              <a:rPr lang="fr-FR" sz="1200" b="1">
                <a:solidFill>
                  <a:schemeClr val="bg1"/>
                </a:solidFill>
              </a:rPr>
              <a:t> </a:t>
            </a:r>
            <a:r>
              <a:rPr lang="fr-FR" sz="1200" b="1" err="1">
                <a:solidFill>
                  <a:schemeClr val="bg1"/>
                </a:solidFill>
              </a:rPr>
              <a:t>ANalytics</a:t>
            </a:r>
            <a:r>
              <a:rPr lang="fr-FR" sz="1200" b="1">
                <a:solidFill>
                  <a:schemeClr val="bg1"/>
                </a:solidFill>
              </a:rPr>
              <a:t> for Solar </a:t>
            </a:r>
            <a:r>
              <a:rPr lang="fr-FR" sz="1200" b="1" err="1">
                <a:solidFill>
                  <a:schemeClr val="bg1"/>
                </a:solidFill>
              </a:rPr>
              <a:t>Flares</a:t>
            </a:r>
            <a:r>
              <a:rPr lang="fr-FR" sz="1200" b="1">
                <a:solidFill>
                  <a:schemeClr val="bg1"/>
                </a:solidFill>
              </a:rPr>
              <a:t>) - </a:t>
            </a:r>
            <a:r>
              <a:rPr lang="fr-FR" sz="1200" b="1" i="1" err="1">
                <a:solidFill>
                  <a:schemeClr val="bg1"/>
                </a:solidFill>
              </a:rPr>
              <a:t>Angryk</a:t>
            </a:r>
            <a:r>
              <a:rPr lang="fr-FR" sz="1200" b="1" i="1">
                <a:solidFill>
                  <a:schemeClr val="bg1"/>
                </a:solidFill>
              </a:rPr>
              <a:t> et al. 2020</a:t>
            </a:r>
          </a:p>
          <a:p>
            <a:pPr algn="just"/>
            <a:r>
              <a:rPr lang="fr-FR" sz="1200" b="1" err="1">
                <a:solidFill>
                  <a:schemeClr val="bg2"/>
                </a:solidFill>
              </a:rPr>
              <a:t>SWaT</a:t>
            </a:r>
            <a:r>
              <a:rPr lang="fr-FR" sz="1200" b="1">
                <a:solidFill>
                  <a:schemeClr val="bg1"/>
                </a:solidFill>
              </a:rPr>
              <a:t> (Secure Water </a:t>
            </a:r>
            <a:r>
              <a:rPr lang="fr-FR" sz="1200" b="1" err="1">
                <a:solidFill>
                  <a:schemeClr val="bg1"/>
                </a:solidFill>
              </a:rPr>
              <a:t>Treatment</a:t>
            </a:r>
            <a:r>
              <a:rPr lang="fr-FR" sz="1200" b="1">
                <a:solidFill>
                  <a:schemeClr val="bg1"/>
                </a:solidFill>
              </a:rPr>
              <a:t>) - </a:t>
            </a:r>
            <a:r>
              <a:rPr lang="fr-FR" sz="1200" b="1" i="1">
                <a:solidFill>
                  <a:schemeClr val="bg1"/>
                </a:solidFill>
              </a:rPr>
              <a:t>Goh et al. 2017</a:t>
            </a:r>
          </a:p>
          <a:p>
            <a:pPr algn="just"/>
            <a:r>
              <a:rPr lang="fr-FR" sz="1200" b="1">
                <a:solidFill>
                  <a:schemeClr val="bg2"/>
                </a:solidFill>
              </a:rPr>
              <a:t>WADI</a:t>
            </a:r>
            <a:r>
              <a:rPr lang="fr-FR" sz="1200" b="1">
                <a:solidFill>
                  <a:schemeClr val="bg1"/>
                </a:solidFill>
              </a:rPr>
              <a:t> (</a:t>
            </a:r>
            <a:r>
              <a:rPr lang="fr-FR" sz="1200" b="1" err="1">
                <a:solidFill>
                  <a:schemeClr val="bg1"/>
                </a:solidFill>
              </a:rPr>
              <a:t>WAter</a:t>
            </a:r>
            <a:r>
              <a:rPr lang="fr-FR" sz="1200" b="1">
                <a:solidFill>
                  <a:schemeClr val="bg1"/>
                </a:solidFill>
              </a:rPr>
              <a:t> </a:t>
            </a:r>
            <a:r>
              <a:rPr lang="fr-FR" sz="1200" b="1" err="1">
                <a:solidFill>
                  <a:schemeClr val="bg1"/>
                </a:solidFill>
              </a:rPr>
              <a:t>DIstribution</a:t>
            </a:r>
            <a:r>
              <a:rPr lang="fr-FR" sz="1200" b="1">
                <a:solidFill>
                  <a:schemeClr val="bg1"/>
                </a:solidFill>
              </a:rPr>
              <a:t>) - </a:t>
            </a:r>
            <a:r>
              <a:rPr lang="fr-FR" sz="1200" b="1" i="1">
                <a:solidFill>
                  <a:schemeClr val="bg1"/>
                </a:solidFill>
              </a:rPr>
              <a:t>Ahmed et al. 2017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49C6D3-E67C-AE25-4157-5208EDEDF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248" y="2623667"/>
            <a:ext cx="8388096" cy="399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49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C7BF2-BE6F-604A-455E-5CBABA9A4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2D9283A-B5F3-3BBD-36EA-7588B3AA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65990"/>
            <a:ext cx="11353800" cy="497291"/>
          </a:xfrm>
        </p:spPr>
        <p:txBody>
          <a:bodyPr/>
          <a:lstStyle/>
          <a:p>
            <a:r>
              <a:rPr lang="fr-FR" sz="2650" dirty="0">
                <a:latin typeface="Helvetica 75 Bold"/>
              </a:rPr>
              <a:t>The </a:t>
            </a:r>
            <a:r>
              <a:rPr lang="fr-FR" sz="2650" dirty="0" err="1">
                <a:latin typeface="Helvetica 75 Bold"/>
              </a:rPr>
              <a:t>problem</a:t>
            </a:r>
            <a:br>
              <a:rPr lang="fr-FR" sz="2650" dirty="0">
                <a:latin typeface="Helvetica 75 Bold"/>
              </a:rPr>
            </a:br>
            <a:r>
              <a:rPr lang="fr-FR" sz="2650" dirty="0">
                <a:latin typeface="Helvetica 75 Bold"/>
              </a:rPr>
              <a:t> On </a:t>
            </a:r>
            <a:r>
              <a:rPr lang="fr-FR" sz="2650" dirty="0" err="1">
                <a:latin typeface="Helvetica 75 Bold"/>
              </a:rPr>
              <a:t>these</a:t>
            </a:r>
            <a:r>
              <a:rPr lang="fr-FR" sz="2650" dirty="0">
                <a:latin typeface="Helvetica 75 Bold"/>
              </a:rPr>
              <a:t> benchmarks, CI beats CD and CP, </a:t>
            </a:r>
            <a:r>
              <a:rPr lang="fr-FR" sz="2650" dirty="0" err="1">
                <a:latin typeface="Helvetica 75 Bold"/>
              </a:rPr>
              <a:t>why</a:t>
            </a:r>
            <a:r>
              <a:rPr lang="fr-FR" sz="2650" dirty="0">
                <a:latin typeface="Helvetica 75 Bold"/>
              </a:rPr>
              <a:t>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760736-8D26-1E37-B696-6343C5E6A0FD}"/>
              </a:ext>
            </a:extLst>
          </p:cNvPr>
          <p:cNvSpPr txBox="1"/>
          <p:nvPr/>
        </p:nvSpPr>
        <p:spPr>
          <a:xfrm>
            <a:off x="419100" y="1460114"/>
            <a:ext cx="11580068" cy="15081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000" b="1" dirty="0" err="1">
                <a:solidFill>
                  <a:schemeClr val="bg2"/>
                </a:solidFill>
              </a:rPr>
              <a:t>Known</a:t>
            </a:r>
            <a:r>
              <a:rPr lang="fr-FR" sz="2000" b="1" dirty="0">
                <a:solidFill>
                  <a:schemeClr val="bg2"/>
                </a:solidFill>
              </a:rPr>
              <a:t> suspicions </a:t>
            </a:r>
            <a:r>
              <a:rPr lang="fr-FR" sz="2000" b="1" dirty="0" err="1">
                <a:solidFill>
                  <a:schemeClr val="bg2"/>
                </a:solidFill>
              </a:rPr>
              <a:t>were</a:t>
            </a:r>
            <a:r>
              <a:rPr lang="fr-FR" sz="2000" b="1" dirty="0">
                <a:solidFill>
                  <a:schemeClr val="bg2"/>
                </a:solidFill>
              </a:rPr>
              <a:t> </a:t>
            </a:r>
            <a:r>
              <a:rPr lang="fr-FR" sz="2000" b="1" dirty="0" err="1">
                <a:solidFill>
                  <a:schemeClr val="bg2"/>
                </a:solidFill>
              </a:rPr>
              <a:t>never</a:t>
            </a:r>
            <a:r>
              <a:rPr lang="fr-FR" sz="2000" b="1" dirty="0">
                <a:solidFill>
                  <a:schemeClr val="bg2"/>
                </a:solidFill>
              </a:rPr>
              <a:t> </a:t>
            </a:r>
            <a:r>
              <a:rPr lang="fr-FR" sz="2000" b="1" dirty="0" err="1">
                <a:solidFill>
                  <a:schemeClr val="bg2"/>
                </a:solidFill>
              </a:rPr>
              <a:t>quantified</a:t>
            </a:r>
            <a:endParaRPr lang="fr-FR" sz="2000" b="1" dirty="0">
              <a:solidFill>
                <a:schemeClr val="bg2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chemeClr val="bg1"/>
                </a:solidFill>
              </a:rPr>
              <a:t>Wu &amp; Keogh 2021</a:t>
            </a:r>
            <a:r>
              <a:rPr lang="fr-FR" b="1" dirty="0">
                <a:solidFill>
                  <a:schemeClr val="accent3"/>
                </a:solidFill>
              </a:rPr>
              <a:t>   </a:t>
            </a:r>
            <a:r>
              <a:rPr lang="fr-FR" b="1" u="sng" dirty="0">
                <a:solidFill>
                  <a:schemeClr val="accent3"/>
                </a:solidFill>
              </a:rPr>
              <a:t>(</a:t>
            </a:r>
            <a:r>
              <a:rPr lang="fr-FR" b="1" u="sng" dirty="0" err="1">
                <a:solidFill>
                  <a:schemeClr val="accent3"/>
                </a:solidFill>
              </a:rPr>
              <a:t>Univariate</a:t>
            </a:r>
            <a:r>
              <a:rPr lang="fr-FR" b="1" u="sng" dirty="0">
                <a:solidFill>
                  <a:schemeClr val="accent3"/>
                </a:solidFill>
              </a:rPr>
              <a:t> scope </a:t>
            </a:r>
            <a:r>
              <a:rPr lang="fr-FR" b="1" u="sng" dirty="0" err="1">
                <a:solidFill>
                  <a:schemeClr val="accent3"/>
                </a:solidFill>
              </a:rPr>
              <a:t>only</a:t>
            </a:r>
            <a:r>
              <a:rPr lang="fr-FR" b="1" u="sng" dirty="0">
                <a:solidFill>
                  <a:schemeClr val="accent3"/>
                </a:solidFill>
              </a:rPr>
              <a:t>)</a:t>
            </a:r>
            <a:r>
              <a:rPr lang="fr-FR" b="1" dirty="0">
                <a:solidFill>
                  <a:schemeClr val="accent3"/>
                </a:solidFill>
              </a:rPr>
              <a:t> Benchmarks are </a:t>
            </a:r>
            <a:r>
              <a:rPr lang="fr-FR" b="1" dirty="0" err="1">
                <a:solidFill>
                  <a:schemeClr val="accent3"/>
                </a:solidFill>
              </a:rPr>
              <a:t>flawed</a:t>
            </a:r>
            <a:endParaRPr lang="fr-FR" b="1" dirty="0">
              <a:solidFill>
                <a:schemeClr val="accent3"/>
              </a:solidFill>
            </a:endParaRPr>
          </a:p>
          <a:p>
            <a:endParaRPr lang="fr-FR" b="1" dirty="0">
              <a:solidFill>
                <a:schemeClr val="accent3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b="1" dirty="0">
                <a:solidFill>
                  <a:schemeClr val="bg1"/>
                </a:solidFill>
              </a:rPr>
              <a:t>Garg et al. 2022</a:t>
            </a:r>
            <a:r>
              <a:rPr lang="fr-FR" b="1" dirty="0">
                <a:solidFill>
                  <a:schemeClr val="accent3"/>
                </a:solidFill>
              </a:rPr>
              <a:t>    A </a:t>
            </a:r>
            <a:r>
              <a:rPr lang="fr-FR" b="1" dirty="0" err="1">
                <a:solidFill>
                  <a:schemeClr val="accent3"/>
                </a:solidFill>
              </a:rPr>
              <a:t>univariate</a:t>
            </a:r>
            <a:r>
              <a:rPr lang="fr-FR" b="1" dirty="0">
                <a:solidFill>
                  <a:schemeClr val="accent3"/>
                </a:solidFill>
              </a:rPr>
              <a:t> AE beats SOTA </a:t>
            </a:r>
            <a:r>
              <a:rPr lang="fr-FR" b="1" dirty="0" err="1">
                <a:solidFill>
                  <a:schemeClr val="accent3"/>
                </a:solidFill>
              </a:rPr>
              <a:t>models</a:t>
            </a:r>
            <a:endParaRPr lang="fr-FR" b="1" dirty="0">
              <a:solidFill>
                <a:schemeClr val="accent3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b="1" dirty="0" err="1">
                <a:solidFill>
                  <a:schemeClr val="bg1"/>
                </a:solidFill>
              </a:rPr>
              <a:t>Wenig</a:t>
            </a:r>
            <a:r>
              <a:rPr lang="fr-FR" b="1" dirty="0">
                <a:solidFill>
                  <a:schemeClr val="bg1"/>
                </a:solidFill>
              </a:rPr>
              <a:t> et al. 2024</a:t>
            </a:r>
            <a:r>
              <a:rPr lang="fr-FR" b="1" dirty="0">
                <a:solidFill>
                  <a:schemeClr val="accent3"/>
                </a:solidFill>
              </a:rPr>
              <a:t>    </a:t>
            </a:r>
            <a:r>
              <a:rPr lang="fr-FR" b="1" dirty="0" err="1">
                <a:solidFill>
                  <a:schemeClr val="accent3"/>
                </a:solidFill>
              </a:rPr>
              <a:t>Univariate</a:t>
            </a:r>
            <a:r>
              <a:rPr lang="fr-FR" b="1" dirty="0">
                <a:solidFill>
                  <a:schemeClr val="accent3"/>
                </a:solidFill>
              </a:rPr>
              <a:t> detectors beat </a:t>
            </a:r>
            <a:r>
              <a:rPr lang="fr-FR" b="1" dirty="0" err="1">
                <a:solidFill>
                  <a:schemeClr val="accent3"/>
                </a:solidFill>
              </a:rPr>
              <a:t>multivariate</a:t>
            </a:r>
            <a:r>
              <a:rPr lang="fr-FR" b="1" dirty="0">
                <a:solidFill>
                  <a:schemeClr val="accent3"/>
                </a:solidFill>
              </a:rPr>
              <a:t> </a:t>
            </a:r>
            <a:r>
              <a:rPr lang="fr-FR" b="1" dirty="0" err="1">
                <a:solidFill>
                  <a:schemeClr val="accent3"/>
                </a:solidFill>
              </a:rPr>
              <a:t>ones</a:t>
            </a:r>
            <a:r>
              <a:rPr lang="fr-FR" b="1" dirty="0">
                <a:solidFill>
                  <a:schemeClr val="accent3"/>
                </a:solidFill>
              </a:rPr>
              <a:t> on real benchmarks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81DF91-7D09-E777-AA69-8FAE61C07135}"/>
              </a:ext>
            </a:extLst>
          </p:cNvPr>
          <p:cNvSpPr txBox="1"/>
          <p:nvPr/>
        </p:nvSpPr>
        <p:spPr>
          <a:xfrm>
            <a:off x="479427" y="3428394"/>
            <a:ext cx="10810614" cy="8925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fr-FR" sz="2000" b="1" dirty="0" err="1">
                <a:solidFill>
                  <a:schemeClr val="bg2"/>
                </a:solidFill>
              </a:rPr>
              <a:t>Explanatory</a:t>
            </a:r>
            <a:r>
              <a:rPr lang="fr-FR" sz="2000" b="1" dirty="0">
                <a:solidFill>
                  <a:schemeClr val="bg2"/>
                </a:solidFill>
              </a:rPr>
              <a:t> </a:t>
            </a:r>
            <a:r>
              <a:rPr lang="fr-FR" sz="2000" b="1" dirty="0" err="1">
                <a:solidFill>
                  <a:schemeClr val="bg2"/>
                </a:solidFill>
              </a:rPr>
              <a:t>hypothesis</a:t>
            </a:r>
            <a:endParaRPr lang="fr-FR" sz="2000" b="1" dirty="0">
              <a:solidFill>
                <a:schemeClr val="bg2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- Garg 2022, </a:t>
            </a:r>
            <a:r>
              <a:rPr lang="en-US" b="1" dirty="0" err="1">
                <a:solidFill>
                  <a:schemeClr val="bg1"/>
                </a:solidFill>
              </a:rPr>
              <a:t>Wenig</a:t>
            </a:r>
            <a:r>
              <a:rPr lang="en-US" b="1" dirty="0">
                <a:solidFill>
                  <a:schemeClr val="bg1"/>
                </a:solidFill>
              </a:rPr>
              <a:t> 2024</a:t>
            </a:r>
            <a:r>
              <a:rPr lang="en-US" sz="1600" b="1" dirty="0">
                <a:solidFill>
                  <a:schemeClr val="bg1"/>
                </a:solidFill>
              </a:rPr>
              <a:t>   </a:t>
            </a:r>
            <a:r>
              <a:rPr lang="en-US" b="1" dirty="0">
                <a:solidFill>
                  <a:schemeClr val="accent3"/>
                </a:solidFill>
              </a:rPr>
              <a:t>If univariate (CI) models already perform well on these benchmarks… </a:t>
            </a:r>
          </a:p>
          <a:p>
            <a:endParaRPr lang="en-US" sz="2000" b="1" u="sng" dirty="0">
              <a:solidFill>
                <a:schemeClr val="accent3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CCCB212-C2AC-67BC-9049-98B33443CAFA}"/>
              </a:ext>
            </a:extLst>
          </p:cNvPr>
          <p:cNvSpPr txBox="1"/>
          <p:nvPr/>
        </p:nvSpPr>
        <p:spPr>
          <a:xfrm>
            <a:off x="1895379" y="4955298"/>
            <a:ext cx="8627509" cy="677108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US" sz="2000" b="1" u="sng" dirty="0">
                <a:solidFill>
                  <a:schemeClr val="accent3"/>
                </a:solidFill>
              </a:rPr>
              <a:t>… do these benchmarks require cross-channel modeling at all?</a:t>
            </a:r>
            <a:endParaRPr lang="fr-FR" b="1" dirty="0"/>
          </a:p>
          <a:p>
            <a:pPr algn="ctr"/>
            <a:r>
              <a:rPr lang="fr-FR" sz="1800" b="1" u="sng" dirty="0" err="1">
                <a:solidFill>
                  <a:schemeClr val="bg1"/>
                </a:solidFill>
              </a:rPr>
              <a:t>Let’s</a:t>
            </a:r>
            <a:r>
              <a:rPr lang="fr-FR" sz="1800" b="1" u="sng" dirty="0">
                <a:solidFill>
                  <a:schemeClr val="bg1"/>
                </a:solidFill>
              </a:rPr>
              <a:t> </a:t>
            </a:r>
            <a:r>
              <a:rPr lang="fr-FR" sz="1800" b="1" u="sng" dirty="0" err="1">
                <a:solidFill>
                  <a:schemeClr val="bg1"/>
                </a:solidFill>
              </a:rPr>
              <a:t>infer</a:t>
            </a:r>
            <a:r>
              <a:rPr lang="fr-FR" sz="1800" b="1" u="sng" dirty="0">
                <a:solidFill>
                  <a:schemeClr val="bg1"/>
                </a:solidFill>
              </a:rPr>
              <a:t> </a:t>
            </a:r>
            <a:r>
              <a:rPr lang="fr-FR" sz="1800" b="1" u="sng" dirty="0" err="1">
                <a:solidFill>
                  <a:schemeClr val="bg1"/>
                </a:solidFill>
              </a:rPr>
              <a:t>directly</a:t>
            </a:r>
            <a:r>
              <a:rPr lang="fr-FR" sz="1800" b="1" u="sng" dirty="0">
                <a:solidFill>
                  <a:schemeClr val="bg1"/>
                </a:solidFill>
              </a:rPr>
              <a:t> on the data </a:t>
            </a:r>
            <a:r>
              <a:rPr lang="fr-FR" sz="1800" b="1" dirty="0" err="1">
                <a:solidFill>
                  <a:schemeClr val="bg1"/>
                </a:solidFill>
              </a:rPr>
              <a:t>rather</a:t>
            </a:r>
            <a:r>
              <a:rPr lang="fr-FR" sz="1800" b="1" dirty="0">
                <a:solidFill>
                  <a:schemeClr val="bg1"/>
                </a:solidFill>
              </a:rPr>
              <a:t> </a:t>
            </a:r>
            <a:r>
              <a:rPr lang="fr-FR" sz="1800" b="1" dirty="0" err="1">
                <a:solidFill>
                  <a:schemeClr val="bg1"/>
                </a:solidFill>
              </a:rPr>
              <a:t>than</a:t>
            </a:r>
            <a:r>
              <a:rPr lang="fr-FR" sz="1800" b="1" dirty="0">
                <a:solidFill>
                  <a:schemeClr val="bg1"/>
                </a:solidFill>
              </a:rPr>
              <a:t> on detector performances…</a:t>
            </a:r>
          </a:p>
        </p:txBody>
      </p:sp>
    </p:spTree>
    <p:extLst>
      <p:ext uri="{BB962C8B-B14F-4D97-AF65-F5344CB8AC3E}">
        <p14:creationId xmlns:p14="http://schemas.microsoft.com/office/powerpoint/2010/main" val="168019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1B4A1-B9D3-C901-3B0A-467482723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1C933CF3-38DB-50F9-8BE3-B18F0A1806E0}"/>
              </a:ext>
            </a:extLst>
          </p:cNvPr>
          <p:cNvSpPr txBox="1">
            <a:spLocks/>
          </p:cNvSpPr>
          <p:nvPr/>
        </p:nvSpPr>
        <p:spPr>
          <a:xfrm>
            <a:off x="498054" y="1311268"/>
            <a:ext cx="11195277" cy="458567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b="1" dirty="0">
                <a:latin typeface="Helvetica 75 Bold"/>
              </a:rPr>
              <a:t>For </a:t>
            </a:r>
            <a:r>
              <a:rPr lang="fr-FR" sz="2000" b="1" dirty="0" err="1">
                <a:latin typeface="Helvetica 75 Bold"/>
              </a:rPr>
              <a:t>each</a:t>
            </a:r>
            <a:r>
              <a:rPr lang="fr-FR" sz="2000" b="1" dirty="0">
                <a:latin typeface="Helvetica 75 Bold"/>
              </a:rPr>
              <a:t> </a:t>
            </a:r>
            <a:r>
              <a:rPr lang="fr-FR" sz="2000" b="1" dirty="0" err="1">
                <a:latin typeface="Helvetica 75 Bold"/>
              </a:rPr>
              <a:t>labeled</a:t>
            </a:r>
            <a:r>
              <a:rPr lang="fr-FR" sz="2000" b="1" dirty="0">
                <a:latin typeface="Helvetica 75 Bold"/>
              </a:rPr>
              <a:t> </a:t>
            </a:r>
            <a:r>
              <a:rPr lang="fr-FR" sz="2000" b="1" dirty="0" err="1">
                <a:latin typeface="Helvetica 75 Bold"/>
              </a:rPr>
              <a:t>anomalous</a:t>
            </a:r>
            <a:r>
              <a:rPr lang="fr-FR" sz="2000" b="1" dirty="0">
                <a:latin typeface="Helvetica 75 Bold"/>
              </a:rPr>
              <a:t> segment:</a:t>
            </a:r>
            <a:endParaRPr lang="fr-FR" sz="2000" b="1" dirty="0"/>
          </a:p>
          <a:p>
            <a:pPr marL="638175" lvl="2" indent="-457200">
              <a:buClr>
                <a:srgbClr val="FF7900"/>
              </a:buClr>
              <a:buAutoNum type="arabicPeriod"/>
            </a:pPr>
            <a:r>
              <a:rPr lang="fr-FR" sz="2000" b="1" i="1" dirty="0" err="1">
                <a:solidFill>
                  <a:schemeClr val="bg1"/>
                </a:solidFill>
                <a:latin typeface="Helvetica 75 Bold"/>
              </a:rPr>
              <a:t>Define</a:t>
            </a:r>
            <a:r>
              <a:rPr lang="fr-FR" sz="2000" b="1" i="1" dirty="0">
                <a:solidFill>
                  <a:schemeClr val="bg1"/>
                </a:solidFill>
                <a:latin typeface="Helvetica 75 Bold"/>
              </a:rPr>
              <a:t> normal </a:t>
            </a:r>
            <a:r>
              <a:rPr lang="fr-FR" sz="2000" b="1" i="1" dirty="0" err="1">
                <a:solidFill>
                  <a:schemeClr val="bg1"/>
                </a:solidFill>
                <a:latin typeface="Helvetica 75 Bold"/>
              </a:rPr>
              <a:t>history</a:t>
            </a:r>
            <a:endParaRPr lang="fr-FR" sz="2000" b="1" i="1" dirty="0">
              <a:solidFill>
                <a:schemeClr val="bg1"/>
              </a:solidFill>
              <a:latin typeface="Helvetica 75 Bold"/>
            </a:endParaRPr>
          </a:p>
          <a:p>
            <a:pPr marL="638175" lvl="2" indent="-457200">
              <a:buClr>
                <a:srgbClr val="FF7900"/>
              </a:buClr>
              <a:buAutoNum type="arabicPeriod"/>
            </a:pPr>
            <a:r>
              <a:rPr lang="fr-FR" sz="2000" b="1" i="1" dirty="0">
                <a:solidFill>
                  <a:schemeClr val="bg1"/>
                </a:solidFill>
                <a:latin typeface="Helvetica 75 Bold"/>
              </a:rPr>
              <a:t>Use </a:t>
            </a:r>
            <a:r>
              <a:rPr lang="fr-FR" sz="2000" b="1" i="1" dirty="0" err="1">
                <a:solidFill>
                  <a:schemeClr val="bg1"/>
                </a:solidFill>
                <a:latin typeface="Helvetica 75 Bold"/>
              </a:rPr>
              <a:t>history</a:t>
            </a:r>
            <a:r>
              <a:rPr lang="fr-FR" sz="2000" b="1" i="1" dirty="0">
                <a:solidFill>
                  <a:schemeClr val="bg1"/>
                </a:solidFill>
                <a:latin typeface="Helvetica 75 Bold"/>
              </a:rPr>
              <a:t> to </a:t>
            </a:r>
            <a:r>
              <a:rPr lang="fr-FR" sz="2000" b="1" i="1" dirty="0" err="1">
                <a:solidFill>
                  <a:schemeClr val="bg1"/>
                </a:solidFill>
                <a:latin typeface="Helvetica 75 Bold"/>
              </a:rPr>
              <a:t>characterize</a:t>
            </a:r>
            <a:endParaRPr lang="fr-FR" sz="2000" b="1" i="1" dirty="0">
              <a:solidFill>
                <a:schemeClr val="bg1"/>
              </a:solidFill>
              <a:latin typeface="Helvetica 75 Bold"/>
            </a:endParaRPr>
          </a:p>
          <a:p>
            <a:pPr marL="638175" lvl="2" indent="-457200">
              <a:buClr>
                <a:srgbClr val="FF7900"/>
              </a:buClr>
              <a:buAutoNum type="arabicPeriod"/>
            </a:pPr>
            <a:r>
              <a:rPr lang="fr-FR" sz="2000" b="1" i="1" dirty="0" err="1">
                <a:solidFill>
                  <a:schemeClr val="bg1"/>
                </a:solidFill>
                <a:latin typeface="Helvetica 75 Bold"/>
              </a:rPr>
              <a:t>Classify</a:t>
            </a:r>
            <a:r>
              <a:rPr lang="fr-FR" sz="2000" b="1" i="1" dirty="0">
                <a:solidFill>
                  <a:schemeClr val="bg1"/>
                </a:solidFill>
                <a:latin typeface="Helvetica 75 Bold"/>
              </a:rPr>
              <a:t> </a:t>
            </a:r>
            <a:r>
              <a:rPr lang="fr-FR" sz="2000" b="1" i="1" dirty="0" err="1">
                <a:solidFill>
                  <a:schemeClr val="bg1"/>
                </a:solidFill>
                <a:latin typeface="Helvetica 75 Bold"/>
              </a:rPr>
              <a:t>into</a:t>
            </a:r>
            <a:r>
              <a:rPr lang="fr-FR" sz="2000" b="1" i="1" dirty="0">
                <a:solidFill>
                  <a:schemeClr val="bg1"/>
                </a:solidFill>
                <a:latin typeface="Helvetica 75 Bold"/>
              </a:rPr>
              <a:t> 4 </a:t>
            </a:r>
            <a:r>
              <a:rPr lang="fr-FR" sz="2000" b="1" i="1" dirty="0" err="1">
                <a:solidFill>
                  <a:schemeClr val="bg1"/>
                </a:solidFill>
                <a:latin typeface="Helvetica 75 Bold"/>
              </a:rPr>
              <a:t>categories</a:t>
            </a:r>
            <a:endParaRPr lang="fr-FR" sz="2000" b="1" i="1" dirty="0">
              <a:solidFill>
                <a:schemeClr val="bg1"/>
              </a:solidFill>
              <a:latin typeface="Helvetica 75 Bold"/>
            </a:endParaRPr>
          </a:p>
          <a:p>
            <a:pPr lvl="2" indent="0">
              <a:buClr>
                <a:srgbClr val="FF7900"/>
              </a:buClr>
              <a:buNone/>
            </a:pPr>
            <a:endParaRPr lang="fr-FR" sz="2000" b="1" dirty="0">
              <a:solidFill>
                <a:schemeClr val="bg1"/>
              </a:solidFill>
              <a:latin typeface="Helvetica 75 Bold"/>
            </a:endParaRPr>
          </a:p>
          <a:p>
            <a:pPr lvl="2" indent="0">
              <a:buClr>
                <a:srgbClr val="FF7900"/>
              </a:buClr>
              <a:buNone/>
            </a:pPr>
            <a:r>
              <a:rPr lang="fr-FR" sz="2000" b="1" dirty="0" err="1">
                <a:solidFill>
                  <a:srgbClr val="FF7900"/>
                </a:solidFill>
                <a:latin typeface="Helvetica 75 Bold"/>
              </a:rPr>
              <a:t>Characterizations</a:t>
            </a:r>
            <a:endParaRPr lang="fr-FR" sz="2000" b="1" dirty="0">
              <a:solidFill>
                <a:srgbClr val="FF7900"/>
              </a:solidFill>
              <a:latin typeface="Helvetica 75 Bold"/>
            </a:endParaRPr>
          </a:p>
          <a:p>
            <a:pPr marL="750570" lvl="3" indent="-342900">
              <a:buFont typeface="Arial" panose="05000000000000000000" pitchFamily="2" charset="2"/>
              <a:buChar char="•"/>
            </a:pPr>
            <a:r>
              <a:rPr lang="fr-FR" sz="2000" b="1" i="1" dirty="0" err="1">
                <a:solidFill>
                  <a:schemeClr val="bg1"/>
                </a:solidFill>
                <a:latin typeface="Helvetica 75 Bold"/>
              </a:rPr>
              <a:t>univariate</a:t>
            </a:r>
            <a:r>
              <a:rPr lang="fr-FR" sz="2000" b="1" i="1" dirty="0">
                <a:solidFill>
                  <a:schemeClr val="bg1"/>
                </a:solidFill>
                <a:latin typeface="Helvetica 75 Bold"/>
              </a:rPr>
              <a:t>  </a:t>
            </a:r>
            <a:r>
              <a:rPr lang="fr-FR" sz="2000" b="1" i="1" dirty="0">
                <a:solidFill>
                  <a:srgbClr val="FF7900"/>
                </a:solidFill>
                <a:latin typeface="Helvetica 75 Bold"/>
              </a:rPr>
              <a:t>                </a:t>
            </a:r>
            <a:r>
              <a:rPr lang="fr-FR" sz="2000" b="1" i="1" dirty="0" err="1">
                <a:solidFill>
                  <a:srgbClr val="FF7900"/>
                </a:solidFill>
                <a:latin typeface="Helvetica 75 Bold"/>
              </a:rPr>
              <a:t>Univariate</a:t>
            </a:r>
            <a:r>
              <a:rPr lang="fr-FR" sz="2000" b="1" i="1" dirty="0">
                <a:solidFill>
                  <a:srgbClr val="FF7900"/>
                </a:solidFill>
                <a:latin typeface="Helvetica 75 Bold"/>
              </a:rPr>
              <a:t> Test </a:t>
            </a:r>
            <a:br>
              <a:rPr lang="fr-FR" sz="2000" b="1" i="1" dirty="0">
                <a:solidFill>
                  <a:srgbClr val="FF7900"/>
                </a:solidFill>
                <a:latin typeface="Helvetica 75 Bold"/>
              </a:rPr>
            </a:br>
            <a:r>
              <a:rPr lang="fr-FR" sz="2000" b="1" i="1" dirty="0">
                <a:solidFill>
                  <a:schemeClr val="accent3"/>
                </a:solidFill>
                <a:latin typeface="Helvetica 75 Bold"/>
              </a:rPr>
              <a:t> </a:t>
            </a:r>
            <a:r>
              <a:rPr lang="fr-FR" sz="2000" b="1" i="1" dirty="0" err="1">
                <a:solidFill>
                  <a:schemeClr val="accent3"/>
                </a:solidFill>
                <a:latin typeface="Helvetica 75 Bold"/>
              </a:rPr>
              <a:t>density</a:t>
            </a:r>
            <a:r>
              <a:rPr lang="fr-FR" sz="2000" b="1" i="1" dirty="0">
                <a:solidFill>
                  <a:schemeClr val="accent3"/>
                </a:solidFill>
                <a:latin typeface="Helvetica 75 Bold"/>
              </a:rPr>
              <a:t> of </a:t>
            </a:r>
            <a:r>
              <a:rPr lang="fr-FR" sz="2000" b="1" i="1" dirty="0" err="1">
                <a:solidFill>
                  <a:schemeClr val="accent3"/>
                </a:solidFill>
                <a:latin typeface="Helvetica 75 Bold"/>
              </a:rPr>
              <a:t>univariate</a:t>
            </a:r>
            <a:r>
              <a:rPr lang="fr-FR" sz="2000" b="1" i="1" dirty="0">
                <a:solidFill>
                  <a:schemeClr val="accent3"/>
                </a:solidFill>
                <a:latin typeface="Helvetica 75 Bold"/>
              </a:rPr>
              <a:t> </a:t>
            </a:r>
            <a:r>
              <a:rPr lang="fr-FR" sz="2000" b="1" i="1" dirty="0" err="1">
                <a:solidFill>
                  <a:schemeClr val="accent3"/>
                </a:solidFill>
                <a:latin typeface="Helvetica 75 Bold"/>
              </a:rPr>
              <a:t>timesteps</a:t>
            </a:r>
            <a:r>
              <a:rPr lang="fr-FR" sz="2000" b="1" i="1" dirty="0">
                <a:solidFill>
                  <a:schemeClr val="accent3"/>
                </a:solidFill>
                <a:latin typeface="Helvetica 75 Bold"/>
              </a:rPr>
              <a:t>     </a:t>
            </a:r>
            <a:r>
              <a:rPr lang="fr-FR" sz="2000" b="1" i="1" dirty="0" err="1">
                <a:solidFill>
                  <a:srgbClr val="FF7900"/>
                </a:solidFill>
                <a:latin typeface="Helvetica 75 Bold"/>
              </a:rPr>
              <a:t>Univariate</a:t>
            </a:r>
            <a:r>
              <a:rPr lang="fr-FR" sz="2000" b="1" i="1" dirty="0">
                <a:solidFill>
                  <a:srgbClr val="FF7900"/>
                </a:solidFill>
                <a:latin typeface="Helvetica 75 Bold"/>
              </a:rPr>
              <a:t> Ratio</a:t>
            </a:r>
            <a:r>
              <a:rPr lang="fr-FR" sz="2000" b="1" i="1" dirty="0">
                <a:solidFill>
                  <a:schemeClr val="accent3"/>
                </a:solidFill>
                <a:latin typeface="Helvetica 75 Bold"/>
              </a:rPr>
              <a:t> </a:t>
            </a:r>
          </a:p>
          <a:p>
            <a:pPr marL="750570" lvl="3" indent="-342900">
              <a:buFont typeface="Arial" panose="05000000000000000000" pitchFamily="2" charset="2"/>
              <a:buChar char="•"/>
            </a:pPr>
            <a:r>
              <a:rPr lang="en-US" sz="2000" b="1" i="1" dirty="0">
                <a:solidFill>
                  <a:schemeClr val="bg1"/>
                </a:solidFill>
                <a:latin typeface="Helvetica 75 Bold"/>
              </a:rPr>
              <a:t>cross-channel structure  </a:t>
            </a:r>
            <a:r>
              <a:rPr lang="en-US" sz="2000" b="1" i="1" dirty="0">
                <a:solidFill>
                  <a:srgbClr val="FF7900"/>
                </a:solidFill>
                <a:latin typeface="Helvetica 75 Bold"/>
              </a:rPr>
              <a:t>       Correlation Test</a:t>
            </a:r>
            <a:r>
              <a:rPr lang="en-US" sz="2000" b="1" i="1" dirty="0">
                <a:solidFill>
                  <a:schemeClr val="bg1"/>
                </a:solidFill>
                <a:latin typeface="Helvetica 75 Bold"/>
              </a:rPr>
              <a:t>    </a:t>
            </a:r>
            <a:endParaRPr lang="fr-FR" sz="2000" b="1" i="1" dirty="0">
              <a:solidFill>
                <a:schemeClr val="bg1"/>
              </a:solidFill>
              <a:latin typeface="Helvetica 75 Bold"/>
            </a:endParaRPr>
          </a:p>
          <a:p>
            <a:pPr lvl="2" indent="0">
              <a:buNone/>
            </a:pPr>
            <a:endParaRPr lang="en-US" sz="2000" b="1" i="1" dirty="0">
              <a:solidFill>
                <a:schemeClr val="bg1"/>
              </a:solidFill>
              <a:latin typeface="Helvetica 75 Bold"/>
            </a:endParaRPr>
          </a:p>
          <a:p>
            <a:pPr lvl="2" indent="0">
              <a:buNone/>
            </a:pPr>
            <a:r>
              <a:rPr lang="en-US" sz="2000" b="1" dirty="0">
                <a:solidFill>
                  <a:srgbClr val="FF7900"/>
                </a:solidFill>
                <a:latin typeface="Helvetica 75 Bold"/>
              </a:rPr>
              <a:t>Classification</a:t>
            </a:r>
          </a:p>
          <a:p>
            <a:pPr marL="750570" lvl="3" indent="-342900">
              <a:buFont typeface="Arial" panose="05000000000000000000" pitchFamily="2" charset="2"/>
              <a:buChar char="•"/>
            </a:pPr>
            <a:endParaRPr lang="en-US" sz="2000" b="1" i="1" dirty="0">
              <a:solidFill>
                <a:schemeClr val="bg1"/>
              </a:solidFill>
              <a:latin typeface="Helvetica 75 Bold"/>
            </a:endParaRPr>
          </a:p>
          <a:p>
            <a:pPr marL="407670" lvl="3" indent="0">
              <a:buNone/>
            </a:pPr>
            <a:r>
              <a:rPr lang="en-US" sz="2000" b="1" i="1" dirty="0">
                <a:solidFill>
                  <a:schemeClr val="bg1"/>
                </a:solidFill>
                <a:latin typeface="Helvetica 75 Bold"/>
              </a:rPr>
              <a:t>                  </a:t>
            </a:r>
            <a:endParaRPr lang="fr-FR" sz="2000" b="1" i="1" dirty="0">
              <a:solidFill>
                <a:schemeClr val="bg1"/>
              </a:solidFill>
              <a:latin typeface="Helvetica 75 Bold"/>
            </a:endParaRPr>
          </a:p>
          <a:p>
            <a:r>
              <a:rPr lang="en-US" sz="2000" b="1" i="1" dirty="0">
                <a:solidFill>
                  <a:schemeClr val="accent3"/>
                </a:solidFill>
                <a:latin typeface="Helvetica 75 Bold"/>
              </a:rPr>
              <a:t>    </a:t>
            </a:r>
            <a:endParaRPr lang="fr-FR" sz="2000" b="1" dirty="0">
              <a:solidFill>
                <a:schemeClr val="accent3"/>
              </a:solidFill>
              <a:latin typeface="Helvetica 75 Bold"/>
            </a:endParaRPr>
          </a:p>
          <a:p>
            <a:endParaRPr lang="fr-FR" sz="1800" b="1" i="1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9771188E-9A60-0B40-B897-2CBA4394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6659"/>
            <a:ext cx="11353800" cy="421695"/>
          </a:xfrm>
        </p:spPr>
        <p:txBody>
          <a:bodyPr/>
          <a:lstStyle/>
          <a:p>
            <a:r>
              <a:rPr lang="fr-FR" sz="2650" dirty="0" err="1">
                <a:latin typeface="Helvetica 75 Bold"/>
              </a:rPr>
              <a:t>Methodology</a:t>
            </a:r>
            <a:br>
              <a:rPr lang="fr-FR" sz="2650" dirty="0">
                <a:latin typeface="Helvetica 75 Bold"/>
              </a:rPr>
            </a:br>
            <a:r>
              <a:rPr lang="fr-FR" sz="2650" dirty="0">
                <a:latin typeface="Helvetica 75 Bold"/>
              </a:rPr>
              <a:t> </a:t>
            </a:r>
            <a:r>
              <a:rPr lang="fr-FR" sz="2650" dirty="0" err="1">
                <a:latin typeface="Helvetica 75 Bold"/>
              </a:rPr>
              <a:t>Characterize</a:t>
            </a:r>
            <a:r>
              <a:rPr lang="fr-FR" sz="2650" dirty="0">
                <a:latin typeface="Helvetica 75 Bold"/>
              </a:rPr>
              <a:t> the </a:t>
            </a:r>
            <a:r>
              <a:rPr lang="fr-FR" sz="2650" dirty="0" err="1">
                <a:latin typeface="Helvetica 75 Bold"/>
              </a:rPr>
              <a:t>dataset</a:t>
            </a:r>
            <a:r>
              <a:rPr lang="fr-FR" sz="2650" dirty="0">
                <a:latin typeface="Helvetica 75 Bold"/>
              </a:rPr>
              <a:t>,  not the detector!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59A4D6EB-0F95-2716-AB57-A040ACD64658}"/>
              </a:ext>
            </a:extLst>
          </p:cNvPr>
          <p:cNvGrpSpPr/>
          <p:nvPr/>
        </p:nvGrpSpPr>
        <p:grpSpPr>
          <a:xfrm>
            <a:off x="5938439" y="1322906"/>
            <a:ext cx="4302847" cy="1659028"/>
            <a:chOff x="59094" y="1198260"/>
            <a:chExt cx="6923735" cy="2826838"/>
          </a:xfrm>
        </p:grpSpPr>
        <p:sp>
          <p:nvSpPr>
            <p:cNvPr id="21" name="AutoShape 2">
              <a:extLst>
                <a:ext uri="{FF2B5EF4-FFF2-40B4-BE49-F238E27FC236}">
                  <a16:creationId xmlns:a16="http://schemas.microsoft.com/office/drawing/2014/main" id="{4BCF738B-1B12-177D-36FE-3244D149F3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344821" y="3040581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pic>
          <p:nvPicPr>
            <p:cNvPr id="23" name="Picture 10">
              <a:extLst>
                <a:ext uri="{FF2B5EF4-FFF2-40B4-BE49-F238E27FC236}">
                  <a16:creationId xmlns:a16="http://schemas.microsoft.com/office/drawing/2014/main" id="{A975ED4A-5876-DF35-68CB-9981B7D9D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793878" y="1198260"/>
              <a:ext cx="6188948" cy="1994119"/>
            </a:xfrm>
            <a:prstGeom prst="rect">
              <a:avLst/>
            </a:prstGeom>
          </p:spPr>
        </p:pic>
        <p:sp>
          <p:nvSpPr>
            <p:cNvPr id="25" name="Left Bracket 12">
              <a:extLst>
                <a:ext uri="{FF2B5EF4-FFF2-40B4-BE49-F238E27FC236}">
                  <a16:creationId xmlns:a16="http://schemas.microsoft.com/office/drawing/2014/main" id="{78007401-675D-BCE0-90D6-A94F86BB85FD}"/>
                </a:ext>
              </a:extLst>
            </p:cNvPr>
            <p:cNvSpPr/>
            <p:nvPr/>
          </p:nvSpPr>
          <p:spPr>
            <a:xfrm rot="16200000">
              <a:off x="2731250" y="1390075"/>
              <a:ext cx="247650" cy="4077850"/>
            </a:xfrm>
            <a:prstGeom prst="leftBracket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accent3"/>
                </a:solidFill>
              </a:endParaRPr>
            </a:p>
          </p:txBody>
        </p:sp>
        <p:sp>
          <p:nvSpPr>
            <p:cNvPr id="27" name="Left Bracket 13">
              <a:extLst>
                <a:ext uri="{FF2B5EF4-FFF2-40B4-BE49-F238E27FC236}">
                  <a16:creationId xmlns:a16="http://schemas.microsoft.com/office/drawing/2014/main" id="{4D4E2400-2702-52DC-9C1B-331395F694DD}"/>
                </a:ext>
              </a:extLst>
            </p:cNvPr>
            <p:cNvSpPr/>
            <p:nvPr/>
          </p:nvSpPr>
          <p:spPr>
            <a:xfrm rot="16200000">
              <a:off x="5875179" y="2442958"/>
              <a:ext cx="247650" cy="1967650"/>
            </a:xfrm>
            <a:prstGeom prst="leftBracket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63DB44A4-1D76-A8F6-6B81-E023D4069DE9}"/>
                </a:ext>
              </a:extLst>
            </p:cNvPr>
            <p:cNvSpPr txBox="1">
              <a:spLocks/>
            </p:cNvSpPr>
            <p:nvPr/>
          </p:nvSpPr>
          <p:spPr>
            <a:xfrm>
              <a:off x="1534724" y="3641426"/>
              <a:ext cx="2920959" cy="383672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tabLst/>
                <a:defRPr sz="1400" kern="1200" spc="-20" baseline="0">
                  <a:solidFill>
                    <a:schemeClr val="bg2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3pPr>
              <a:lvl4pPr marL="407988" indent="-190500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4pPr>
              <a:lvl5pPr marL="595313" indent="-173038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Clr>
                  <a:schemeClr val="tx1"/>
                </a:buClr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5pPr>
              <a:lvl6pPr marL="800100" indent="-1905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Helvetica 55 Roman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800" b="1">
                  <a:solidFill>
                    <a:schemeClr val="accent3"/>
                  </a:solidFill>
                </a:rPr>
                <a:t>Normal </a:t>
              </a:r>
              <a:r>
                <a:rPr lang="fr-FR" sz="1800" b="1" err="1">
                  <a:solidFill>
                    <a:schemeClr val="accent3"/>
                  </a:solidFill>
                </a:rPr>
                <a:t>history</a:t>
              </a:r>
              <a:endParaRPr lang="fr-FR" sz="1600" b="1">
                <a:solidFill>
                  <a:schemeClr val="accent3"/>
                </a:solidFill>
              </a:endParaRP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9FD8F82F-36D9-8CCE-59F0-7546862642DB}"/>
                </a:ext>
              </a:extLst>
            </p:cNvPr>
            <p:cNvSpPr txBox="1">
              <a:spLocks/>
            </p:cNvSpPr>
            <p:nvPr/>
          </p:nvSpPr>
          <p:spPr>
            <a:xfrm>
              <a:off x="5162863" y="3641426"/>
              <a:ext cx="1726141" cy="247652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tabLst/>
                <a:defRPr sz="1400" kern="1200" spc="-20" baseline="0">
                  <a:solidFill>
                    <a:schemeClr val="bg2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3pPr>
              <a:lvl4pPr marL="407988" indent="-190500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4pPr>
              <a:lvl5pPr marL="595313" indent="-173038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Clr>
                  <a:schemeClr val="tx1"/>
                </a:buClr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5pPr>
              <a:lvl6pPr marL="800100" indent="-1905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Helvetica 55 Roman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800" b="1" err="1">
                  <a:solidFill>
                    <a:schemeClr val="accent3"/>
                  </a:solidFill>
                </a:rPr>
                <a:t>Anomaly</a:t>
              </a:r>
              <a:endParaRPr lang="fr-FR" sz="1600" b="1">
                <a:solidFill>
                  <a:schemeClr val="accent3"/>
                </a:solidFill>
              </a:endParaRP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4B4C0AA-0A71-6D7F-331C-6EC848142F12}"/>
                </a:ext>
              </a:extLst>
            </p:cNvPr>
            <p:cNvSpPr txBox="1">
              <a:spLocks/>
            </p:cNvSpPr>
            <p:nvPr/>
          </p:nvSpPr>
          <p:spPr>
            <a:xfrm>
              <a:off x="59094" y="1300553"/>
              <a:ext cx="886876" cy="1240008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tabLst/>
                <a:defRPr sz="1400" kern="1200" spc="-20" baseline="0">
                  <a:solidFill>
                    <a:schemeClr val="bg2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3pPr>
              <a:lvl4pPr marL="407988" indent="-190500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4pPr>
              <a:lvl5pPr marL="595313" indent="-173038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Clr>
                  <a:schemeClr val="tx1"/>
                </a:buClr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5pPr>
              <a:lvl6pPr marL="800100" indent="-1905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Helvetica 55 Roman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b="1">
                  <a:solidFill>
                    <a:schemeClr val="bg1"/>
                  </a:solidFill>
                  <a:latin typeface="Helvetica 75 Bold"/>
                </a:rPr>
                <a:t>ch0</a:t>
              </a:r>
            </a:p>
            <a:p>
              <a:r>
                <a:rPr lang="fr-FR" sz="1600" b="1">
                  <a:solidFill>
                    <a:schemeClr val="bg1"/>
                  </a:solidFill>
                  <a:latin typeface="Helvetica 75 Bold"/>
                </a:rPr>
                <a:t>ch1</a:t>
              </a:r>
            </a:p>
            <a:p>
              <a:r>
                <a:rPr lang="fr-FR" sz="1600" b="1">
                  <a:solidFill>
                    <a:schemeClr val="bg1"/>
                  </a:solidFill>
                </a:rPr>
                <a:t>ch2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0355A157-4FB1-CD1D-0FAA-F1CB85A070A8}"/>
              </a:ext>
            </a:extLst>
          </p:cNvPr>
          <p:cNvSpPr txBox="1"/>
          <p:nvPr/>
        </p:nvSpPr>
        <p:spPr>
          <a:xfrm>
            <a:off x="2940449" y="3126588"/>
            <a:ext cx="1192634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fr-FR" sz="1200" b="1" dirty="0" err="1">
                <a:solidFill>
                  <a:schemeClr val="bg1"/>
                </a:solidFill>
              </a:rPr>
              <a:t>with</a:t>
            </a:r>
            <a:r>
              <a:rPr lang="fr-FR" sz="1200" b="1" dirty="0">
                <a:solidFill>
                  <a:schemeClr val="bg1"/>
                </a:solidFill>
              </a:rPr>
              <a:t> lag support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6A894CF-16B7-5702-67C8-5EA572CDC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8719" y="4313824"/>
            <a:ext cx="5941762" cy="246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6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B221A-04FF-41AA-0BAB-1E627CE29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0EEE9777-FAF5-7D19-6AE1-C26EE208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6659"/>
            <a:ext cx="11353800" cy="421695"/>
          </a:xfrm>
        </p:spPr>
        <p:txBody>
          <a:bodyPr/>
          <a:lstStyle/>
          <a:p>
            <a:r>
              <a:rPr lang="fr-FR" sz="2650" err="1">
                <a:latin typeface="Helvetica 75 Bold"/>
              </a:rPr>
              <a:t>Univariate</a:t>
            </a:r>
            <a:r>
              <a:rPr lang="fr-FR" sz="2650">
                <a:latin typeface="Helvetica 75 Bold"/>
              </a:rPr>
              <a:t> Test </a:t>
            </a:r>
            <a:br>
              <a:rPr lang="fr-FR" sz="2650">
                <a:latin typeface="Helvetica 75 Bold"/>
              </a:rPr>
            </a:br>
            <a:r>
              <a:rPr lang="fr-FR" sz="2650">
                <a:latin typeface="Helvetica 75 Bold"/>
              </a:rPr>
              <a:t> &amp; </a:t>
            </a:r>
            <a:r>
              <a:rPr lang="fr-FR" sz="2650" err="1">
                <a:latin typeface="Helvetica 75 Bold"/>
              </a:rPr>
              <a:t>Univariate</a:t>
            </a:r>
            <a:r>
              <a:rPr lang="fr-FR" sz="2650">
                <a:latin typeface="Helvetica 75 Bold"/>
              </a:rPr>
              <a:t> Ratio</a:t>
            </a:r>
            <a:endParaRPr lang="fr-FR" sz="265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9DC97B8-A525-6DD6-F5F4-6D3FF8EF3425}"/>
              </a:ext>
            </a:extLst>
          </p:cNvPr>
          <p:cNvSpPr txBox="1">
            <a:spLocks/>
          </p:cNvSpPr>
          <p:nvPr/>
        </p:nvSpPr>
        <p:spPr>
          <a:xfrm>
            <a:off x="420255" y="1426689"/>
            <a:ext cx="4589096" cy="50848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Univariate Test</a:t>
            </a:r>
            <a:endParaRPr lang="en-US" sz="1600" b="1" dirty="0">
              <a:solidFill>
                <a:schemeClr val="accent3"/>
              </a:solidFill>
            </a:endParaRPr>
          </a:p>
          <a:p>
            <a:pPr algn="ctr"/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One channel carries the contextual anomaly</a:t>
            </a:r>
            <a:endParaRPr lang="en-US" sz="1600" b="1" dirty="0">
              <a:solidFill>
                <a:schemeClr val="accent3"/>
              </a:solidFill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2FEBE78-501B-763B-A184-A786072EBC14}"/>
              </a:ext>
            </a:extLst>
          </p:cNvPr>
          <p:cNvSpPr txBox="1">
            <a:spLocks/>
          </p:cNvSpPr>
          <p:nvPr/>
        </p:nvSpPr>
        <p:spPr>
          <a:xfrm>
            <a:off x="5500254" y="1426688"/>
            <a:ext cx="6076809" cy="9584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Univariate Ratio</a:t>
            </a:r>
            <a:endParaRPr lang="en-US" sz="1600" b="1" dirty="0">
              <a:solidFill>
                <a:schemeClr val="accent3"/>
              </a:solidFill>
            </a:endParaRPr>
          </a:p>
          <a:p>
            <a:pPr algn="ctr"/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Ratio of timesteps that trigger the univariate test in a contextual anomaly</a:t>
            </a:r>
            <a:endParaRPr lang="en-US" sz="1600" b="1" dirty="0"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72D68A-F6A3-3188-DAD8-2E422A0A9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4547" y="5179213"/>
            <a:ext cx="5676900" cy="923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264F4E-D35B-BC11-DDF5-21348F46B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854067" y="3529922"/>
            <a:ext cx="3779620" cy="61513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295817A-9984-B2A5-9325-022BC634C9A7}"/>
              </a:ext>
            </a:extLst>
          </p:cNvPr>
          <p:cNvSpPr txBox="1"/>
          <p:nvPr/>
        </p:nvSpPr>
        <p:spPr>
          <a:xfrm>
            <a:off x="8728040" y="5727302"/>
            <a:ext cx="3222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31/48 anomalous timesteps = 0.65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E773C8-6D54-4064-13AF-7DD6BCAA84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170"/>
          <a:stretch/>
        </p:blipFill>
        <p:spPr>
          <a:xfrm>
            <a:off x="3008659" y="2233992"/>
            <a:ext cx="5617588" cy="27810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571035-04C6-8AB3-333B-DC0AD732B0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008659" y="2233992"/>
            <a:ext cx="5617588" cy="416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3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5B5D8-34A5-1D4C-E28F-18A1A2479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9521C319-FB14-CEB8-C6F6-806E7776C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6659"/>
            <a:ext cx="11353800" cy="421695"/>
          </a:xfrm>
        </p:spPr>
        <p:txBody>
          <a:bodyPr/>
          <a:lstStyle/>
          <a:p>
            <a:r>
              <a:rPr lang="fr-FR" sz="2650">
                <a:latin typeface="Helvetica 75 Bold"/>
              </a:rPr>
              <a:t>Change in cross-</a:t>
            </a:r>
            <a:r>
              <a:rPr lang="fr-FR" sz="2650" err="1">
                <a:latin typeface="Helvetica 75 Bold"/>
              </a:rPr>
              <a:t>channel</a:t>
            </a:r>
            <a:r>
              <a:rPr lang="fr-FR" sz="2650">
                <a:latin typeface="Helvetica 75 Bold"/>
              </a:rPr>
              <a:t> structure </a:t>
            </a:r>
            <a:endParaRPr lang="en-US" sz="2000" i="1">
              <a:solidFill>
                <a:schemeClr val="bg1"/>
              </a:solidFill>
              <a:latin typeface="Helvetica 75 Bold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09F0127-61BE-13DC-EB07-F1C69005DA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80732" y="3801672"/>
            <a:ext cx="2202296" cy="21019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Subtitle 2">
                <a:extLst>
                  <a:ext uri="{FF2B5EF4-FFF2-40B4-BE49-F238E27FC236}">
                    <a16:creationId xmlns:a16="http://schemas.microsoft.com/office/drawing/2014/main" id="{6882C812-B583-CC18-6B77-B03BB0CC26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43340" y="4292409"/>
                <a:ext cx="886876" cy="1240009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bg1"/>
                  </a:buClr>
                  <a:buSzPct val="25000"/>
                  <a:buFont typeface="Calibri" panose="020F0502020204030204" pitchFamily="34" charset="0"/>
                  <a:buNone/>
                  <a:tabLst/>
                  <a:defRPr sz="1400" kern="1200" spc="-20" baseline="0">
                    <a:solidFill>
                      <a:schemeClr val="bg2"/>
                    </a:solidFill>
                    <a:latin typeface="Helvetica 75 Bold" panose="020B0804020202020204" pitchFamily="34" charset="0"/>
                    <a:ea typeface="+mn-ea"/>
                    <a:cs typeface="+mn-cs"/>
                  </a:defRPr>
                </a:lvl1pPr>
                <a:lvl2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bg1"/>
                  </a:buClr>
                  <a:buSzPct val="25000"/>
                  <a:buFont typeface="Calibri" panose="020F0502020204030204" pitchFamily="34" charset="0"/>
                  <a:buNone/>
                  <a:defRPr sz="1400" kern="1200" spc="-20" baseline="0">
                    <a:solidFill>
                      <a:schemeClr val="tx1"/>
                    </a:solidFill>
                    <a:latin typeface="Helvetica 75 Bold" panose="020B0804020202020204" pitchFamily="34" charset="0"/>
                    <a:ea typeface="+mn-ea"/>
                    <a:cs typeface="+mn-cs"/>
                  </a:defRPr>
                </a:lvl2pPr>
                <a:lvl3pPr marL="180975" indent="-180975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1400" kern="1200" spc="-20" baseline="0">
                    <a:solidFill>
                      <a:schemeClr val="tx1"/>
                    </a:solidFill>
                    <a:latin typeface="Helvetica 75 Bold" panose="020B0804020202020204" pitchFamily="34" charset="0"/>
                    <a:ea typeface="+mn-ea"/>
                    <a:cs typeface="+mn-cs"/>
                  </a:defRPr>
                </a:lvl3pPr>
                <a:lvl4pPr marL="407988" indent="-190500" algn="l" defTabSz="914400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 kern="1200" spc="-20" baseline="0">
                    <a:solidFill>
                      <a:schemeClr val="tx1"/>
                    </a:solidFill>
                    <a:latin typeface="Helvetica 55 Roman" panose="000B0500000000000000" pitchFamily="34" charset="0"/>
                    <a:ea typeface="+mn-ea"/>
                    <a:cs typeface="+mn-cs"/>
                  </a:defRPr>
                </a:lvl4pPr>
                <a:lvl5pPr marL="595313" indent="-173038" algn="l" defTabSz="914400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–"/>
                  <a:defRPr sz="1400" kern="1200" spc="-20" baseline="0">
                    <a:solidFill>
                      <a:schemeClr val="tx1"/>
                    </a:solidFill>
                    <a:latin typeface="Helvetica 55 Roman" panose="000B0500000000000000" pitchFamily="34" charset="0"/>
                    <a:ea typeface="+mn-ea"/>
                    <a:cs typeface="+mn-cs"/>
                  </a:defRPr>
                </a:lvl5pPr>
                <a:lvl6pPr marL="800100" indent="-1905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 kern="1200">
                    <a:solidFill>
                      <a:schemeClr val="tx1"/>
                    </a:solidFill>
                    <a:latin typeface="Helvetica 55 Roman" panose="020B0604020202020204" pitchFamily="34" charset="0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66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66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Subtitle 2">
                <a:extLst>
                  <a:ext uri="{FF2B5EF4-FFF2-40B4-BE49-F238E27FC236}">
                    <a16:creationId xmlns:a16="http://schemas.microsoft.com/office/drawing/2014/main" id="{6882C812-B583-CC18-6B77-B03BB0CC2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3340" y="4292409"/>
                <a:ext cx="886876" cy="12400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>
            <a:extLst>
              <a:ext uri="{FF2B5EF4-FFF2-40B4-BE49-F238E27FC236}">
                <a16:creationId xmlns:a16="http://schemas.microsoft.com/office/drawing/2014/main" id="{8E1050C8-5498-2F6E-C2BE-FEF413E3C6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0286" y="3801672"/>
            <a:ext cx="2202296" cy="21019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Subtitle 2">
                <a:extLst>
                  <a:ext uri="{FF2B5EF4-FFF2-40B4-BE49-F238E27FC236}">
                    <a16:creationId xmlns:a16="http://schemas.microsoft.com/office/drawing/2014/main" id="{14DDA4D7-33CC-7142-6A61-EF9538C4641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1831" y="4292409"/>
                <a:ext cx="886876" cy="1240009"/>
              </a:xfrm>
              <a:prstGeom prst="rect">
                <a:avLst/>
              </a:prstGeom>
            </p:spPr>
            <p:txBody>
              <a:bodyPr vert="horz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bg1"/>
                  </a:buClr>
                  <a:buSzPct val="25000"/>
                  <a:buFont typeface="Calibri" panose="020F0502020204030204" pitchFamily="34" charset="0"/>
                  <a:buNone/>
                  <a:tabLst/>
                  <a:defRPr sz="1400" kern="1200" spc="-20" baseline="0">
                    <a:solidFill>
                      <a:schemeClr val="bg2"/>
                    </a:solidFill>
                    <a:latin typeface="Helvetica 75 Bold" panose="020B0804020202020204" pitchFamily="34" charset="0"/>
                    <a:ea typeface="+mn-ea"/>
                    <a:cs typeface="+mn-cs"/>
                  </a:defRPr>
                </a:lvl1pPr>
                <a:lvl2pPr marL="0" indent="0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bg1"/>
                  </a:buClr>
                  <a:buSzPct val="25000"/>
                  <a:buFont typeface="Calibri" panose="020F0502020204030204" pitchFamily="34" charset="0"/>
                  <a:buNone/>
                  <a:defRPr sz="1400" kern="1200" spc="-20" baseline="0">
                    <a:solidFill>
                      <a:schemeClr val="tx1"/>
                    </a:solidFill>
                    <a:latin typeface="Helvetica 75 Bold" panose="020B0804020202020204" pitchFamily="34" charset="0"/>
                    <a:ea typeface="+mn-ea"/>
                    <a:cs typeface="+mn-cs"/>
                  </a:defRPr>
                </a:lvl2pPr>
                <a:lvl3pPr marL="180975" indent="-180975" algn="l" defTabSz="914400" rtl="0" eaLnBrk="1" latinLnBrk="0" hangingPunct="1">
                  <a:lnSpc>
                    <a:spcPct val="90000"/>
                  </a:lnSpc>
                  <a:spcBef>
                    <a:spcPts val="6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1400" kern="1200" spc="-20" baseline="0">
                    <a:solidFill>
                      <a:schemeClr val="tx1"/>
                    </a:solidFill>
                    <a:latin typeface="Helvetica 75 Bold" panose="020B0804020202020204" pitchFamily="34" charset="0"/>
                    <a:ea typeface="+mn-ea"/>
                    <a:cs typeface="+mn-cs"/>
                  </a:defRPr>
                </a:lvl3pPr>
                <a:lvl4pPr marL="407988" indent="-190500" algn="l" defTabSz="914400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 kern="1200" spc="-20" baseline="0">
                    <a:solidFill>
                      <a:schemeClr val="tx1"/>
                    </a:solidFill>
                    <a:latin typeface="Helvetica 55 Roman" panose="000B0500000000000000" pitchFamily="34" charset="0"/>
                    <a:ea typeface="+mn-ea"/>
                    <a:cs typeface="+mn-cs"/>
                  </a:defRPr>
                </a:lvl4pPr>
                <a:lvl5pPr marL="595313" indent="-173038" algn="l" defTabSz="914400" rtl="0" eaLnBrk="1" latinLnBrk="0" hangingPunct="1">
                  <a:lnSpc>
                    <a:spcPct val="9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–"/>
                  <a:defRPr sz="1400" kern="1200" spc="-20" baseline="0">
                    <a:solidFill>
                      <a:schemeClr val="tx1"/>
                    </a:solidFill>
                    <a:latin typeface="Helvetica 55 Roman" panose="000B0500000000000000" pitchFamily="34" charset="0"/>
                    <a:ea typeface="+mn-ea"/>
                    <a:cs typeface="+mn-cs"/>
                  </a:defRPr>
                </a:lvl5pPr>
                <a:lvl6pPr marL="800100" indent="-1905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1400" kern="1200">
                    <a:solidFill>
                      <a:schemeClr val="tx1"/>
                    </a:solidFill>
                    <a:latin typeface="Helvetica 55 Roman" panose="020B0604020202020204" pitchFamily="34" charset="0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6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66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Subtitle 2">
                <a:extLst>
                  <a:ext uri="{FF2B5EF4-FFF2-40B4-BE49-F238E27FC236}">
                    <a16:creationId xmlns:a16="http://schemas.microsoft.com/office/drawing/2014/main" id="{14DDA4D7-33CC-7142-6A61-EF9538C46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1831" y="4292409"/>
                <a:ext cx="886876" cy="12400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Picture 28">
            <a:extLst>
              <a:ext uri="{FF2B5EF4-FFF2-40B4-BE49-F238E27FC236}">
                <a16:creationId xmlns:a16="http://schemas.microsoft.com/office/drawing/2014/main" id="{CF16319C-F41A-0163-74EC-1DD219841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9030" y="3801672"/>
            <a:ext cx="2202296" cy="2101907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F86CE98-80FA-D916-D3EF-15D4B08DE5CA}"/>
              </a:ext>
            </a:extLst>
          </p:cNvPr>
          <p:cNvCxnSpPr>
            <a:cxnSpLocks/>
          </p:cNvCxnSpPr>
          <p:nvPr/>
        </p:nvCxnSpPr>
        <p:spPr>
          <a:xfrm>
            <a:off x="7574852" y="3723242"/>
            <a:ext cx="0" cy="218033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9F6319-D8FF-1C03-6E06-61BCFE123B68}"/>
              </a:ext>
            </a:extLst>
          </p:cNvPr>
          <p:cNvCxnSpPr>
            <a:cxnSpLocks/>
          </p:cNvCxnSpPr>
          <p:nvPr/>
        </p:nvCxnSpPr>
        <p:spPr>
          <a:xfrm>
            <a:off x="764348" y="3723242"/>
            <a:ext cx="0" cy="218033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ubtitle 2">
            <a:extLst>
              <a:ext uri="{FF2B5EF4-FFF2-40B4-BE49-F238E27FC236}">
                <a16:creationId xmlns:a16="http://schemas.microsoft.com/office/drawing/2014/main" id="{31A7CA3E-35F1-52C0-879E-9CE67D815A58}"/>
              </a:ext>
            </a:extLst>
          </p:cNvPr>
          <p:cNvSpPr txBox="1">
            <a:spLocks/>
          </p:cNvSpPr>
          <p:nvPr/>
        </p:nvSpPr>
        <p:spPr>
          <a:xfrm>
            <a:off x="797626" y="3190465"/>
            <a:ext cx="2760296" cy="50848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Correlations </a:t>
            </a:r>
            <a:br>
              <a:rPr lang="en-US" sz="1600" b="1" dirty="0">
                <a:solidFill>
                  <a:schemeClr val="accent3"/>
                </a:solidFill>
                <a:latin typeface="Helvetica 75 Bold"/>
              </a:rPr>
            </a:br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in normal history</a:t>
            </a:r>
            <a:endParaRPr lang="fr-FR" dirty="0">
              <a:solidFill>
                <a:schemeClr val="accent3"/>
              </a:solidFill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6FA821F-4DD6-B37F-C000-B55D0893DD65}"/>
              </a:ext>
            </a:extLst>
          </p:cNvPr>
          <p:cNvSpPr txBox="1">
            <a:spLocks/>
          </p:cNvSpPr>
          <p:nvPr/>
        </p:nvSpPr>
        <p:spPr>
          <a:xfrm>
            <a:off x="4715852" y="3190465"/>
            <a:ext cx="2760296" cy="50848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Correlations </a:t>
            </a:r>
            <a:br>
              <a:rPr lang="en-US" sz="1600" b="1" dirty="0">
                <a:solidFill>
                  <a:schemeClr val="accent3"/>
                </a:solidFill>
                <a:latin typeface="Helvetica 75 Bold"/>
              </a:rPr>
            </a:br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in anomaly</a:t>
            </a:r>
            <a:endParaRPr lang="fr-FR" dirty="0">
              <a:solidFill>
                <a:schemeClr val="accent3"/>
              </a:solidFill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71D1BA7-2898-9009-7792-7104128013CA}"/>
              </a:ext>
            </a:extLst>
          </p:cNvPr>
          <p:cNvSpPr txBox="1">
            <a:spLocks/>
          </p:cNvSpPr>
          <p:nvPr/>
        </p:nvSpPr>
        <p:spPr>
          <a:xfrm>
            <a:off x="8708707" y="3174759"/>
            <a:ext cx="2760296" cy="50848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Correlation </a:t>
            </a:r>
            <a:br>
              <a:rPr lang="en-US" sz="1600" b="1" dirty="0">
                <a:solidFill>
                  <a:schemeClr val="accent3"/>
                </a:solidFill>
                <a:latin typeface="Helvetica 75 Bold"/>
              </a:rPr>
            </a:br>
            <a:r>
              <a:rPr lang="en-US" sz="1600" b="1" dirty="0">
                <a:solidFill>
                  <a:schemeClr val="accent3"/>
                </a:solidFill>
                <a:latin typeface="Helvetica 75 Bold"/>
              </a:rPr>
              <a:t>change</a:t>
            </a:r>
            <a:endParaRPr lang="en-US" sz="1600" b="1" dirty="0">
              <a:solidFill>
                <a:schemeClr val="accent3"/>
              </a:solidFill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CA8F75B-AF94-E6DA-36A9-87F60D5F76C7}"/>
              </a:ext>
            </a:extLst>
          </p:cNvPr>
          <p:cNvGrpSpPr/>
          <p:nvPr/>
        </p:nvGrpSpPr>
        <p:grpSpPr>
          <a:xfrm>
            <a:off x="940286" y="862717"/>
            <a:ext cx="5155714" cy="1972858"/>
            <a:chOff x="59094" y="1198260"/>
            <a:chExt cx="6923735" cy="2826838"/>
          </a:xfrm>
        </p:grpSpPr>
        <p:sp>
          <p:nvSpPr>
            <p:cNvPr id="4" name="AutoShape 2">
              <a:extLst>
                <a:ext uri="{FF2B5EF4-FFF2-40B4-BE49-F238E27FC236}">
                  <a16:creationId xmlns:a16="http://schemas.microsoft.com/office/drawing/2014/main" id="{3D76F62C-D081-9B05-E153-197AED52D0E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344821" y="3040581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pic>
          <p:nvPicPr>
            <p:cNvPr id="8" name="Picture 10">
              <a:extLst>
                <a:ext uri="{FF2B5EF4-FFF2-40B4-BE49-F238E27FC236}">
                  <a16:creationId xmlns:a16="http://schemas.microsoft.com/office/drawing/2014/main" id="{65367454-42C0-E63E-1F21-2099C5F47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793878" y="1198260"/>
              <a:ext cx="6188948" cy="1994119"/>
            </a:xfrm>
            <a:prstGeom prst="rect">
              <a:avLst/>
            </a:prstGeom>
          </p:spPr>
        </p:pic>
        <p:sp>
          <p:nvSpPr>
            <p:cNvPr id="9" name="Left Bracket 12">
              <a:extLst>
                <a:ext uri="{FF2B5EF4-FFF2-40B4-BE49-F238E27FC236}">
                  <a16:creationId xmlns:a16="http://schemas.microsoft.com/office/drawing/2014/main" id="{61787824-EAC1-94E3-7F09-551670A82765}"/>
                </a:ext>
              </a:extLst>
            </p:cNvPr>
            <p:cNvSpPr/>
            <p:nvPr/>
          </p:nvSpPr>
          <p:spPr>
            <a:xfrm rot="16200000">
              <a:off x="2731250" y="1390075"/>
              <a:ext cx="247650" cy="4077850"/>
            </a:xfrm>
            <a:prstGeom prst="leftBracket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accent3"/>
                </a:solidFill>
              </a:endParaRPr>
            </a:p>
          </p:txBody>
        </p:sp>
        <p:sp>
          <p:nvSpPr>
            <p:cNvPr id="10" name="Left Bracket 13">
              <a:extLst>
                <a:ext uri="{FF2B5EF4-FFF2-40B4-BE49-F238E27FC236}">
                  <a16:creationId xmlns:a16="http://schemas.microsoft.com/office/drawing/2014/main" id="{FCD519C9-0D34-9D02-01B4-92F794C14EC7}"/>
                </a:ext>
              </a:extLst>
            </p:cNvPr>
            <p:cNvSpPr/>
            <p:nvPr/>
          </p:nvSpPr>
          <p:spPr>
            <a:xfrm rot="16200000">
              <a:off x="5875179" y="2442958"/>
              <a:ext cx="247650" cy="1967650"/>
            </a:xfrm>
            <a:prstGeom prst="leftBracket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Subtitle 2">
              <a:extLst>
                <a:ext uri="{FF2B5EF4-FFF2-40B4-BE49-F238E27FC236}">
                  <a16:creationId xmlns:a16="http://schemas.microsoft.com/office/drawing/2014/main" id="{2FAD2DD6-0156-2FDA-CADF-833C9B5C8605}"/>
                </a:ext>
              </a:extLst>
            </p:cNvPr>
            <p:cNvSpPr txBox="1">
              <a:spLocks/>
            </p:cNvSpPr>
            <p:nvPr/>
          </p:nvSpPr>
          <p:spPr>
            <a:xfrm>
              <a:off x="1534724" y="3641426"/>
              <a:ext cx="2920959" cy="383672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tabLst/>
                <a:defRPr sz="1400" kern="1200" spc="-20" baseline="0">
                  <a:solidFill>
                    <a:schemeClr val="bg2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3pPr>
              <a:lvl4pPr marL="407988" indent="-190500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4pPr>
              <a:lvl5pPr marL="595313" indent="-173038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Clr>
                  <a:schemeClr val="tx1"/>
                </a:buClr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5pPr>
              <a:lvl6pPr marL="800100" indent="-1905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Helvetica 55 Roman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800" b="1" dirty="0">
                  <a:solidFill>
                    <a:schemeClr val="accent3"/>
                  </a:solidFill>
                </a:rPr>
                <a:t>Normal </a:t>
              </a:r>
              <a:r>
                <a:rPr lang="fr-FR" sz="1800" b="1" dirty="0" err="1">
                  <a:solidFill>
                    <a:schemeClr val="accent3"/>
                  </a:solidFill>
                </a:rPr>
                <a:t>history</a:t>
              </a:r>
              <a:endParaRPr lang="fr-FR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12" name="Subtitle 2">
              <a:extLst>
                <a:ext uri="{FF2B5EF4-FFF2-40B4-BE49-F238E27FC236}">
                  <a16:creationId xmlns:a16="http://schemas.microsoft.com/office/drawing/2014/main" id="{80FB602E-8B0F-235F-74FC-A9C7FB206249}"/>
                </a:ext>
              </a:extLst>
            </p:cNvPr>
            <p:cNvSpPr txBox="1">
              <a:spLocks/>
            </p:cNvSpPr>
            <p:nvPr/>
          </p:nvSpPr>
          <p:spPr>
            <a:xfrm>
              <a:off x="5162863" y="3641426"/>
              <a:ext cx="1726141" cy="247652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tabLst/>
                <a:defRPr sz="1400" kern="1200" spc="-20" baseline="0">
                  <a:solidFill>
                    <a:schemeClr val="bg2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3pPr>
              <a:lvl4pPr marL="407988" indent="-190500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4pPr>
              <a:lvl5pPr marL="595313" indent="-173038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Clr>
                  <a:schemeClr val="tx1"/>
                </a:buClr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5pPr>
              <a:lvl6pPr marL="800100" indent="-1905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Helvetica 55 Roman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800" b="1" dirty="0" err="1">
                  <a:solidFill>
                    <a:schemeClr val="accent3"/>
                  </a:solidFill>
                </a:rPr>
                <a:t>Anomaly</a:t>
              </a:r>
              <a:endParaRPr lang="fr-FR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13" name="Subtitle 2">
              <a:extLst>
                <a:ext uri="{FF2B5EF4-FFF2-40B4-BE49-F238E27FC236}">
                  <a16:creationId xmlns:a16="http://schemas.microsoft.com/office/drawing/2014/main" id="{61C8AD0C-5198-05A9-BB39-B55E1F2E9577}"/>
                </a:ext>
              </a:extLst>
            </p:cNvPr>
            <p:cNvSpPr txBox="1">
              <a:spLocks/>
            </p:cNvSpPr>
            <p:nvPr/>
          </p:nvSpPr>
          <p:spPr>
            <a:xfrm>
              <a:off x="59094" y="1300553"/>
              <a:ext cx="886876" cy="1240008"/>
            </a:xfrm>
            <a:prstGeom prst="rect">
              <a:avLst/>
            </a:prstGeom>
          </p:spPr>
          <p:txBody>
            <a:bodyPr vert="horz" lIns="0" tIns="0" rIns="0" bIns="0" rtlCol="0" anchor="t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tabLst/>
                <a:defRPr sz="1400" kern="1200" spc="-20" baseline="0">
                  <a:solidFill>
                    <a:schemeClr val="bg2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1"/>
                </a:buClr>
                <a:buSzPct val="25000"/>
                <a:buFont typeface="Calibri" panose="020F0502020204030204" pitchFamily="34" charset="0"/>
                <a:buNone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2pPr>
              <a:lvl3pPr marL="180975" indent="-180975" algn="l" defTabSz="914400" rtl="0" eaLnBrk="1" latinLnBrk="0" hangingPunct="1">
                <a:lnSpc>
                  <a:spcPct val="90000"/>
                </a:lnSpc>
                <a:spcBef>
                  <a:spcPts val="6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1400" kern="1200" spc="-20" baseline="0">
                  <a:solidFill>
                    <a:schemeClr val="tx1"/>
                  </a:solidFill>
                  <a:latin typeface="Helvetica 75 Bold" panose="020B0804020202020204" pitchFamily="34" charset="0"/>
                  <a:ea typeface="+mn-ea"/>
                  <a:cs typeface="+mn-cs"/>
                </a:defRPr>
              </a:lvl3pPr>
              <a:lvl4pPr marL="407988" indent="-190500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4pPr>
              <a:lvl5pPr marL="595313" indent="-173038" algn="l" defTabSz="914400" rtl="0" eaLnBrk="1" latinLnBrk="0" hangingPunct="1">
                <a:lnSpc>
                  <a:spcPct val="90000"/>
                </a:lnSpc>
                <a:spcBef>
                  <a:spcPct val="20000"/>
                </a:spcBef>
                <a:buClr>
                  <a:schemeClr val="tx1"/>
                </a:buClr>
                <a:buFont typeface="Arial" panose="020B0604020202020204" pitchFamily="34" charset="0"/>
                <a:buChar char="–"/>
                <a:defRPr sz="1400" kern="1200" spc="-20" baseline="0">
                  <a:solidFill>
                    <a:schemeClr val="tx1"/>
                  </a:solidFill>
                  <a:latin typeface="Helvetica 55 Roman" panose="000B0500000000000000" pitchFamily="34" charset="0"/>
                  <a:ea typeface="+mn-ea"/>
                  <a:cs typeface="+mn-cs"/>
                </a:defRPr>
              </a:lvl5pPr>
              <a:lvl6pPr marL="800100" indent="-1905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400" kern="1200">
                  <a:solidFill>
                    <a:schemeClr val="tx1"/>
                  </a:solidFill>
                  <a:latin typeface="Helvetica 55 Roman" panose="020B0604020202020204" pitchFamily="34" charset="0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600" b="1">
                  <a:solidFill>
                    <a:schemeClr val="bg1"/>
                  </a:solidFill>
                  <a:latin typeface="Helvetica 75 Bold"/>
                </a:rPr>
                <a:t>ch0</a:t>
              </a:r>
            </a:p>
            <a:p>
              <a:r>
                <a:rPr lang="fr-FR" sz="1600" b="1">
                  <a:solidFill>
                    <a:schemeClr val="bg1"/>
                  </a:solidFill>
                  <a:latin typeface="Helvetica 75 Bold"/>
                </a:rPr>
                <a:t>ch1</a:t>
              </a:r>
            </a:p>
            <a:p>
              <a:r>
                <a:rPr lang="fr-FR" sz="1600" b="1">
                  <a:solidFill>
                    <a:schemeClr val="bg1"/>
                  </a:solidFill>
                </a:rPr>
                <a:t>ch2</a:t>
              </a:r>
            </a:p>
          </p:txBody>
        </p:sp>
      </p:grp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7510E1BB-41B9-0654-996F-39C020B272D8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2450592" y="2835575"/>
            <a:ext cx="676049" cy="28127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7FFE6A25-A80C-97AD-70CA-55B8A392CD70}"/>
              </a:ext>
            </a:extLst>
          </p:cNvPr>
          <p:cNvCxnSpPr>
            <a:cxnSpLocks/>
          </p:cNvCxnSpPr>
          <p:nvPr/>
        </p:nvCxnSpPr>
        <p:spPr>
          <a:xfrm>
            <a:off x="5206384" y="2843854"/>
            <a:ext cx="718928" cy="24388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97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3842E-1574-858E-8B03-9C7B2D899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3BB3B2A-B202-BE51-2186-2C0969E39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356659"/>
            <a:ext cx="11353800" cy="537193"/>
          </a:xfrm>
        </p:spPr>
        <p:txBody>
          <a:bodyPr/>
          <a:lstStyle/>
          <a:p>
            <a:r>
              <a:rPr lang="fr-FR"/>
              <a:t>Classification </a:t>
            </a:r>
            <a:r>
              <a:rPr lang="fr-FR" err="1"/>
              <a:t>results</a:t>
            </a:r>
            <a:r>
              <a:rPr lang="fr-FR"/>
              <a:t> on </a:t>
            </a:r>
            <a:r>
              <a:rPr lang="fr-FR" err="1"/>
              <a:t>these</a:t>
            </a:r>
            <a:r>
              <a:rPr lang="fr-FR"/>
              <a:t> benchmarks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4B280C62-3006-4ABE-2E88-31305F238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413" y="5254669"/>
            <a:ext cx="1238423" cy="23777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75F9996-EC60-6866-0C81-16A7B75DE22E}"/>
              </a:ext>
            </a:extLst>
          </p:cNvPr>
          <p:cNvSpPr txBox="1"/>
          <p:nvPr/>
        </p:nvSpPr>
        <p:spPr>
          <a:xfrm>
            <a:off x="3119251" y="1201547"/>
            <a:ext cx="61589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At </a:t>
            </a:r>
            <a:r>
              <a:rPr lang="en-US" sz="2000" b="1" dirty="0">
                <a:solidFill>
                  <a:schemeClr val="accent3"/>
                </a:solidFill>
              </a:rPr>
              <a:t>reasonable</a:t>
            </a:r>
            <a:r>
              <a:rPr lang="en-US" sz="2000" b="1" dirty="0">
                <a:solidFill>
                  <a:schemeClr val="bg2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thresholds,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accent1"/>
                </a:solidFill>
              </a:rPr>
              <a:t>no pure cross-channel anomalies</a:t>
            </a:r>
            <a:endParaRPr lang="fr-FR" sz="2000" b="1" dirty="0">
              <a:solidFill>
                <a:schemeClr val="accent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2EDFBD-3A64-93A3-1DF4-2CEAC6B04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9881" y="2122950"/>
            <a:ext cx="9197722" cy="35830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7645243-11C0-B042-E7BD-05076FEB981C}"/>
              </a:ext>
            </a:extLst>
          </p:cNvPr>
          <p:cNvSpPr/>
          <p:nvPr/>
        </p:nvSpPr>
        <p:spPr>
          <a:xfrm>
            <a:off x="3223477" y="2260318"/>
            <a:ext cx="1512909" cy="3287729"/>
          </a:xfrm>
          <a:prstGeom prst="rect">
            <a:avLst/>
          </a:prstGeom>
          <a:noFill/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13" name="ZoneTexte 7">
            <a:extLst>
              <a:ext uri="{FF2B5EF4-FFF2-40B4-BE49-F238E27FC236}">
                <a16:creationId xmlns:a16="http://schemas.microsoft.com/office/drawing/2014/main" id="{35D80DEA-0961-4B6C-CE7A-97DAEB98D38F}"/>
              </a:ext>
            </a:extLst>
          </p:cNvPr>
          <p:cNvSpPr txBox="1"/>
          <p:nvPr/>
        </p:nvSpPr>
        <p:spPr>
          <a:xfrm>
            <a:off x="1497139" y="5793455"/>
            <a:ext cx="91977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Even at the </a:t>
            </a:r>
            <a:r>
              <a:rPr lang="en-US" sz="2000" b="1" dirty="0">
                <a:solidFill>
                  <a:schemeClr val="accent3"/>
                </a:solidFill>
              </a:rPr>
              <a:t>most permissive</a:t>
            </a:r>
            <a:r>
              <a:rPr lang="en-US" sz="2000" b="1" dirty="0">
                <a:solidFill>
                  <a:schemeClr val="bg1"/>
                </a:solidFill>
              </a:rPr>
              <a:t> thresholds,</a:t>
            </a:r>
          </a:p>
          <a:p>
            <a:pPr algn="ctr"/>
            <a:r>
              <a:rPr lang="en-US" sz="2000" b="1" u="sng" dirty="0">
                <a:solidFill>
                  <a:schemeClr val="bg2"/>
                </a:solidFill>
              </a:rPr>
              <a:t>only 9%</a:t>
            </a:r>
            <a:r>
              <a:rPr lang="en-US" sz="2000" b="1" dirty="0">
                <a:solidFill>
                  <a:schemeClr val="bg2"/>
                </a:solidFill>
              </a:rPr>
              <a:t> of all segments across all benchmarks are purely cross-channel.</a:t>
            </a:r>
            <a:endParaRPr lang="fr-FR" sz="2000" b="1" dirty="0">
              <a:solidFill>
                <a:schemeClr val="bg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5E79BCB-1E74-C68F-4443-EAB4786D23D6}"/>
                  </a:ext>
                </a:extLst>
              </p:cNvPr>
              <p:cNvSpPr txBox="1"/>
              <p:nvPr/>
            </p:nvSpPr>
            <p:spPr>
              <a:xfrm>
                <a:off x="9764458" y="538904"/>
                <a:ext cx="1162621" cy="6710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dirty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dirty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fr-FR" b="1" i="1" dirty="0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sub>
                      </m:sSub>
                      <m:r>
                        <a:rPr lang="fr-FR" b="1" i="1" dirty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fr-FR" b="1" i="1" dirty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chemeClr val="accent3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FR" b="1" i="1" dirty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dirty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  <m:sub>
                          <m:r>
                            <a:rPr lang="el-GR" b="1" i="1" dirty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𝝆</m:t>
                          </m:r>
                        </m:sub>
                      </m:sSub>
                      <m:r>
                        <a:rPr lang="fr-FR" b="1" i="1" dirty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fr-FR" b="1" i="1" dirty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b="1" i="1" dirty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fr-FR" b="1" i="1" dirty="0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5E79BCB-1E74-C68F-4443-EAB4786D2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4458" y="538904"/>
                <a:ext cx="1162621" cy="671018"/>
              </a:xfrm>
              <a:prstGeom prst="rect">
                <a:avLst/>
              </a:prstGeom>
              <a:blipFill>
                <a:blip r:embed="rId5"/>
                <a:stretch>
                  <a:fillRect b="-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2549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B7AE8-83DB-8547-6219-2C9621593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58788E6-0DDF-C13F-356E-287FF566B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err="1"/>
              <a:t>Univariate</a:t>
            </a:r>
            <a:r>
              <a:rPr lang="fr-FR"/>
              <a:t> ratio: not a </a:t>
            </a:r>
            <a:r>
              <a:rPr lang="fr-FR" err="1"/>
              <a:t>lone</a:t>
            </a:r>
            <a:r>
              <a:rPr lang="fr-FR"/>
              <a:t> spike, </a:t>
            </a:r>
            <a:r>
              <a:rPr lang="fr-FR" err="1"/>
              <a:t>univariate</a:t>
            </a:r>
            <a:r>
              <a:rPr lang="fr-FR"/>
              <a:t> (</a:t>
            </a:r>
            <a:r>
              <a:rPr lang="fr-FR" err="1"/>
              <a:t>almost</a:t>
            </a:r>
            <a:r>
              <a:rPr lang="fr-FR"/>
              <a:t>) </a:t>
            </a:r>
            <a:r>
              <a:rPr lang="fr-FR" err="1"/>
              <a:t>everywhere</a:t>
            </a:r>
            <a:r>
              <a:rPr lang="fr-FR"/>
              <a:t>!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49528E5-9BB4-1118-0E75-78C7D1CCBAE9}"/>
              </a:ext>
            </a:extLst>
          </p:cNvPr>
          <p:cNvSpPr txBox="1">
            <a:spLocks/>
          </p:cNvSpPr>
          <p:nvPr/>
        </p:nvSpPr>
        <p:spPr>
          <a:xfrm>
            <a:off x="498055" y="1311269"/>
            <a:ext cx="7543260" cy="7601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 err="1"/>
              <a:t>We</a:t>
            </a:r>
            <a:r>
              <a:rPr lang="fr-FR" sz="1800" b="1" dirty="0"/>
              <a:t> </a:t>
            </a:r>
            <a:r>
              <a:rPr lang="fr-FR" sz="1800" b="1" dirty="0" err="1"/>
              <a:t>evaluate</a:t>
            </a:r>
            <a:r>
              <a:rPr lang="fr-FR" sz="1800" b="1" dirty="0"/>
              <a:t> how </a:t>
            </a:r>
            <a:r>
              <a:rPr lang="fr-FR" sz="1800" b="1" dirty="0" err="1"/>
              <a:t>univariate</a:t>
            </a:r>
            <a:r>
              <a:rPr lang="fr-FR" sz="1800" b="1" dirty="0"/>
              <a:t> the anomalies are</a:t>
            </a:r>
          </a:p>
          <a:p>
            <a:r>
              <a:rPr lang="fr-FR" sz="1800" b="1" dirty="0">
                <a:solidFill>
                  <a:schemeClr val="bg1"/>
                </a:solidFill>
              </a:rPr>
              <a:t>Even </a:t>
            </a:r>
            <a:r>
              <a:rPr lang="fr-FR" sz="1800" b="1" dirty="0" err="1">
                <a:solidFill>
                  <a:schemeClr val="bg1"/>
                </a:solidFill>
              </a:rPr>
              <a:t>with</a:t>
            </a:r>
            <a:r>
              <a:rPr lang="fr-FR" sz="1800" b="1" dirty="0">
                <a:solidFill>
                  <a:schemeClr val="bg1"/>
                </a:solidFill>
              </a:rPr>
              <a:t> </a:t>
            </a:r>
            <a:r>
              <a:rPr lang="fr-FR" sz="1800" b="1" dirty="0" err="1">
                <a:solidFill>
                  <a:schemeClr val="bg1"/>
                </a:solidFill>
              </a:rPr>
              <a:t>absurd</a:t>
            </a:r>
            <a:r>
              <a:rPr lang="fr-FR" sz="1800" b="1" dirty="0">
                <a:solidFill>
                  <a:schemeClr val="bg1"/>
                </a:solidFill>
              </a:rPr>
              <a:t> </a:t>
            </a:r>
            <a:r>
              <a:rPr lang="fr-FR" sz="1800" b="1" dirty="0" err="1">
                <a:solidFill>
                  <a:schemeClr val="bg1"/>
                </a:solidFill>
              </a:rPr>
              <a:t>thresholds</a:t>
            </a:r>
            <a:r>
              <a:rPr lang="fr-FR" sz="1800" b="1" dirty="0">
                <a:solidFill>
                  <a:schemeClr val="bg1"/>
                </a:solidFill>
              </a:rPr>
              <a:t>, </a:t>
            </a:r>
            <a:r>
              <a:rPr lang="fr-FR" sz="1800" b="1" dirty="0" err="1">
                <a:solidFill>
                  <a:schemeClr val="bg1"/>
                </a:solidFill>
              </a:rPr>
              <a:t>most</a:t>
            </a:r>
            <a:r>
              <a:rPr lang="fr-FR" sz="1800" b="1" dirty="0">
                <a:solidFill>
                  <a:schemeClr val="bg1"/>
                </a:solidFill>
              </a:rPr>
              <a:t> of </a:t>
            </a:r>
            <a:r>
              <a:rPr lang="fr-FR" sz="1800" b="1" dirty="0" err="1">
                <a:solidFill>
                  <a:schemeClr val="bg1"/>
                </a:solidFill>
              </a:rPr>
              <a:t>them</a:t>
            </a:r>
            <a:r>
              <a:rPr lang="fr-FR" sz="1800" b="1" dirty="0">
                <a:solidFill>
                  <a:schemeClr val="bg1"/>
                </a:solidFill>
              </a:rPr>
              <a:t> are </a:t>
            </a:r>
            <a:r>
              <a:rPr lang="fr-FR" sz="1800" b="1" dirty="0" err="1">
                <a:solidFill>
                  <a:schemeClr val="bg1"/>
                </a:solidFill>
              </a:rPr>
              <a:t>still</a:t>
            </a:r>
            <a:r>
              <a:rPr lang="fr-FR" sz="1800" b="1" dirty="0">
                <a:solidFill>
                  <a:schemeClr val="bg1"/>
                </a:solidFill>
              </a:rPr>
              <a:t> </a:t>
            </a:r>
            <a:r>
              <a:rPr lang="fr-FR" sz="1800" b="1" dirty="0" err="1">
                <a:solidFill>
                  <a:schemeClr val="bg1"/>
                </a:solidFill>
              </a:rPr>
              <a:t>very</a:t>
            </a:r>
            <a:r>
              <a:rPr lang="fr-FR" sz="1800" b="1" dirty="0">
                <a:solidFill>
                  <a:schemeClr val="bg1"/>
                </a:solidFill>
              </a:rPr>
              <a:t> </a:t>
            </a:r>
            <a:r>
              <a:rPr lang="fr-FR" sz="1800" b="1" dirty="0" err="1">
                <a:solidFill>
                  <a:schemeClr val="bg1"/>
                </a:solidFill>
              </a:rPr>
              <a:t>univariate</a:t>
            </a:r>
            <a:endParaRPr lang="fr-FR" sz="18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4CC3D1-4774-8FAE-3E88-E277EF50C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847" y="2071397"/>
            <a:ext cx="4542653" cy="4506117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C45FDF10-D247-319D-D800-68298020F88B}"/>
              </a:ext>
            </a:extLst>
          </p:cNvPr>
          <p:cNvSpPr txBox="1">
            <a:spLocks/>
          </p:cNvSpPr>
          <p:nvPr/>
        </p:nvSpPr>
        <p:spPr>
          <a:xfrm>
            <a:off x="6379535" y="3305889"/>
            <a:ext cx="4830618" cy="76012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tabLst/>
              <a:defRPr sz="1400" kern="1200" spc="-20" baseline="0">
                <a:solidFill>
                  <a:schemeClr val="bg2"/>
                </a:solidFill>
                <a:latin typeface="Helvetica 75 Bold" panose="020B0804020202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  <a:buSzPct val="25000"/>
              <a:buFont typeface="Calibri" panose="020F0502020204030204" pitchFamily="34" charset="0"/>
              <a:buNone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1400" kern="1200" spc="-20" baseline="0">
                <a:solidFill>
                  <a:schemeClr val="tx1"/>
                </a:solidFill>
                <a:latin typeface="Helvetica 75 Bold" panose="020B0804020202020204" pitchFamily="34" charset="0"/>
                <a:ea typeface="+mn-ea"/>
                <a:cs typeface="+mn-cs"/>
              </a:defRPr>
            </a:lvl3pPr>
            <a:lvl4pPr marL="407988" indent="-190500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4pPr>
            <a:lvl5pPr marL="595313" indent="-173038"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400" kern="1200" spc="-20" baseline="0">
                <a:solidFill>
                  <a:schemeClr val="tx1"/>
                </a:solidFill>
                <a:latin typeface="Helvetica 55 Roman" panose="000B0500000000000000" pitchFamily="34" charset="0"/>
                <a:ea typeface="+mn-ea"/>
                <a:cs typeface="+mn-cs"/>
              </a:defRPr>
            </a:lvl5pPr>
            <a:lvl6pPr marL="800100" indent="-1905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Helvetica 55 Roman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400" b="1" dirty="0" err="1"/>
              <a:t>Avg</a:t>
            </a:r>
            <a:r>
              <a:rPr lang="fr-FR" sz="2400" b="1" dirty="0"/>
              <a:t>. </a:t>
            </a:r>
            <a:r>
              <a:rPr lang="fr-FR" sz="2400" b="1" dirty="0" err="1"/>
              <a:t>anomaly</a:t>
            </a:r>
            <a:r>
              <a:rPr lang="fr-FR" sz="2400" b="1" dirty="0"/>
              <a:t>:</a:t>
            </a:r>
            <a:br>
              <a:rPr lang="fr-FR" sz="2400" b="1" dirty="0"/>
            </a:br>
            <a:r>
              <a:rPr lang="fr-FR" sz="2400" b="1" dirty="0">
                <a:solidFill>
                  <a:schemeClr val="bg1"/>
                </a:solidFill>
              </a:rPr>
              <a:t>~80-100% </a:t>
            </a:r>
            <a:r>
              <a:rPr lang="fr-FR" sz="2400" b="1" dirty="0" err="1">
                <a:solidFill>
                  <a:schemeClr val="bg1"/>
                </a:solidFill>
              </a:rPr>
              <a:t>univariate</a:t>
            </a:r>
            <a:r>
              <a:rPr lang="fr-FR" sz="2400" b="1" dirty="0">
                <a:solidFill>
                  <a:schemeClr val="bg1"/>
                </a:solidFill>
              </a:rPr>
              <a:t> </a:t>
            </a:r>
            <a:r>
              <a:rPr lang="fr-FR" sz="2400" b="1" dirty="0" err="1">
                <a:solidFill>
                  <a:schemeClr val="bg1"/>
                </a:solidFill>
              </a:rPr>
              <a:t>timesteps</a:t>
            </a:r>
            <a:r>
              <a:rPr lang="fr-FR" sz="2400" b="1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8C8D8E-38CE-9E12-D60F-B3CA74D27AE0}"/>
              </a:ext>
            </a:extLst>
          </p:cNvPr>
          <p:cNvSpPr txBox="1"/>
          <p:nvPr/>
        </p:nvSpPr>
        <p:spPr>
          <a:xfrm>
            <a:off x="5908519" y="5300506"/>
            <a:ext cx="5331588" cy="492443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bg2"/>
                </a:solidFill>
              </a:rPr>
              <a:t>Binary channels </a:t>
            </a:r>
            <a:r>
              <a:rPr lang="en-US" sz="1600" dirty="0">
                <a:solidFill>
                  <a:schemeClr val="bg2"/>
                </a:solidFill>
              </a:rPr>
              <a:t>➜</a:t>
            </a:r>
            <a:r>
              <a:rPr lang="en-US" sz="1600" b="1" dirty="0">
                <a:solidFill>
                  <a:schemeClr val="bg2"/>
                </a:solidFill>
              </a:rPr>
              <a:t> fallback to Univariate Matrix Profile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27/31 and 37/43 segments recovered (~87%)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19DEE5-76BC-F102-9170-B1F8342B1853}"/>
              </a:ext>
            </a:extLst>
          </p:cNvPr>
          <p:cNvSpPr/>
          <p:nvPr/>
        </p:nvSpPr>
        <p:spPr>
          <a:xfrm>
            <a:off x="6243782" y="2900218"/>
            <a:ext cx="5061527" cy="1477818"/>
          </a:xfrm>
          <a:prstGeom prst="rect">
            <a:avLst/>
          </a:prstGeom>
          <a:noFill/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600" dirty="0">
              <a:solidFill>
                <a:srgbClr val="000000"/>
              </a:solidFill>
            </a:endParaRP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8657684C-D9DA-EFE1-CC6A-09C4247C0D0B}"/>
              </a:ext>
            </a:extLst>
          </p:cNvPr>
          <p:cNvSpPr/>
          <p:nvPr/>
        </p:nvSpPr>
        <p:spPr>
          <a:xfrm>
            <a:off x="5264726" y="5047965"/>
            <a:ext cx="332509" cy="997527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41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Thème1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ème1" id="{31BD2681-8DAE-4B61-A781-AF973E9A7157}" vid="{3D9D78B3-86F4-4F25-8456-15021AE4F8D8}"/>
    </a:ext>
  </a:extLst>
</a:theme>
</file>

<file path=ppt/theme/theme2.xml><?xml version="1.0" encoding="utf-8"?>
<a:theme xmlns:a="http://schemas.openxmlformats.org/drawingml/2006/main" name="1_Thème1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ème1" id="{31BD2681-8DAE-4B61-A781-AF973E9A7157}" vid="{3D9D78B3-86F4-4F25-8456-15021AE4F8D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9D084E93629E4197CADF316EB9F685" ma:contentTypeVersion="15" ma:contentTypeDescription="Crée un document." ma:contentTypeScope="" ma:versionID="12b6a2cd01b5a8dc872d9fdc6348ee55">
  <xsd:schema xmlns:xsd="http://www.w3.org/2001/XMLSchema" xmlns:xs="http://www.w3.org/2001/XMLSchema" xmlns:p="http://schemas.microsoft.com/office/2006/metadata/properties" xmlns:ns2="fe522160-4159-4ea1-9291-e666247338df" xmlns:ns3="5cbdc5a4-7358-46f1-9296-83270bdf6d61" targetNamespace="http://schemas.microsoft.com/office/2006/metadata/properties" ma:root="true" ma:fieldsID="1b4b74963f330df844d138ce67dd0857" ns2:_="" ns3:_="">
    <xsd:import namespace="fe522160-4159-4ea1-9291-e666247338df"/>
    <xsd:import namespace="5cbdc5a4-7358-46f1-9296-83270bdf6d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522160-4159-4ea1-9291-e666247338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aa8976df-9c6d-4c47-88b7-85635e50fb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dc5a4-7358-46f1-9296-83270bdf6d6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62a3ddb9-e549-4ed3-956a-5f3b25a7fddd}" ma:internalName="TaxCatchAll" ma:showField="CatchAllData" ma:web="5cbdc5a4-7358-46f1-9296-83270bdf6d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e522160-4159-4ea1-9291-e666247338df">
      <Terms xmlns="http://schemas.microsoft.com/office/infopath/2007/PartnerControls"/>
    </lcf76f155ced4ddcb4097134ff3c332f>
    <TaxCatchAll xmlns="5cbdc5a4-7358-46f1-9296-83270bdf6d6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C8B2AC-E2C4-4E88-A863-049CF15FA751}">
  <ds:schemaRefs>
    <ds:schemaRef ds:uri="5cbdc5a4-7358-46f1-9296-83270bdf6d61"/>
    <ds:schemaRef ds:uri="fe522160-4159-4ea1-9291-e666247338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6206D63-231C-4EC7-85C8-EB391E2805E5}">
  <ds:schemaRefs>
    <ds:schemaRef ds:uri="http://purl.org/dc/dcmitype/"/>
    <ds:schemaRef ds:uri="fe522160-4159-4ea1-9291-e666247338df"/>
    <ds:schemaRef ds:uri="http://schemas.microsoft.com/office/2006/metadata/properties"/>
    <ds:schemaRef ds:uri="http://purl.org/dc/elements/1.1/"/>
    <ds:schemaRef ds:uri="http://www.w3.org/XML/1998/namespace"/>
    <ds:schemaRef ds:uri="5cbdc5a4-7358-46f1-9296-83270bdf6d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C30EA82-64AB-4265-848B-4F64BDB6EB8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6c818a6-e1a0-4a6e-a969-20d857c5dc62}" enabled="1" method="Standard" siteId="{90c7a20a-f34b-40bf-bc48-b9253b6f5d2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Orange</Template>
  <TotalTime>1325</TotalTime>
  <Words>1278</Words>
  <Application>Microsoft Office PowerPoint</Application>
  <PresentationFormat>Widescreen</PresentationFormat>
  <Paragraphs>198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Aptos</vt:lpstr>
      <vt:lpstr>Arial</vt:lpstr>
      <vt:lpstr>Calibri</vt:lpstr>
      <vt:lpstr>Cambria Math</vt:lpstr>
      <vt:lpstr>Helvetica 55 Roman</vt:lpstr>
      <vt:lpstr>Helvetica 75</vt:lpstr>
      <vt:lpstr>Helvetica 75 Bold</vt:lpstr>
      <vt:lpstr>Helvetica Neue</vt:lpstr>
      <vt:lpstr>Wingdings</vt:lpstr>
      <vt:lpstr>Thème1</vt:lpstr>
      <vt:lpstr>1_Thème1</vt:lpstr>
      <vt:lpstr>PowerPoint Presentation</vt:lpstr>
      <vt:lpstr>State-of-the-art of Multivariate Anomaly Detection:  CI vs CD vs CP</vt:lpstr>
      <vt:lpstr>Evaluation using the same public benchmarks </vt:lpstr>
      <vt:lpstr>The problem  On these benchmarks, CI beats CD and CP, why? </vt:lpstr>
      <vt:lpstr>Methodology  Characterize the dataset,  not the detector!</vt:lpstr>
      <vt:lpstr>Univariate Test   &amp; Univariate Ratio</vt:lpstr>
      <vt:lpstr>Change in cross-channel structure </vt:lpstr>
      <vt:lpstr>Classification results on these benchmarks</vt:lpstr>
      <vt:lpstr>Univariate ratio: not a lone spike, univariate (almost) everywhere!</vt:lpstr>
      <vt:lpstr>But can our framework detect cross-channel anomalies when present?</vt:lpstr>
      <vt:lpstr>Our framework correctly characterizes the synthetic anomalies!</vt:lpstr>
      <vt:lpstr>How does CD perform compared to CI on these synthetic data?</vt:lpstr>
      <vt:lpstr>How does CrossAD (CD) perform against (CI) on real benchmarks?</vt:lpstr>
      <vt:lpstr>Conclusion</vt:lpstr>
      <vt:lpstr>Future Work</vt:lpstr>
      <vt:lpstr>PowerPoint Presentation</vt:lpstr>
      <vt:lpstr>NPROLL Reconstruction Error</vt:lpstr>
      <vt:lpstr>Anomaly characterization along two axes: threshold sensitivity</vt:lpstr>
      <vt:lpstr>All correlation metrics</vt:lpstr>
      <vt:lpstr>Run on TSB-AD-M</vt:lpstr>
      <vt:lpstr>Run on TSB-AD-M: the only dataset that has cross-channel-only anomalies</vt:lpstr>
      <vt:lpstr>Formulas</vt:lpstr>
      <vt:lpstr>Default thresholds and Matrix Profile on MSL and SMAP</vt:lpstr>
      <vt:lpstr>Excerpts from the paper</vt:lpstr>
      <vt:lpstr>Excerpts from the paper</vt:lpstr>
      <vt:lpstr>Excerpts from the paper</vt:lpstr>
      <vt:lpstr>Univariate ratio at tau_z = 3</vt:lpstr>
      <vt:lpstr>Univariate ratio (mean and median)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COURTIAL Stephane COMM/MC</dc:creator>
  <cp:lastModifiedBy>Marc Pinet</cp:lastModifiedBy>
  <cp:revision>29</cp:revision>
  <dcterms:created xsi:type="dcterms:W3CDTF">2025-09-17T14:17:41Z</dcterms:created>
  <dcterms:modified xsi:type="dcterms:W3CDTF">2026-07-30T18:04:12Z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Thème1:4</vt:lpwstr>
  </property>
  <property fmtid="{D5CDD505-2E9C-101B-9397-08002B2CF9AE}" pid="3" name="ClassificationContentMarkingFooterText">
    <vt:lpwstr>Orange Restricted</vt:lpwstr>
  </property>
  <property fmtid="{D5CDD505-2E9C-101B-9397-08002B2CF9AE}" pid="4" name="ContentTypeId">
    <vt:lpwstr>0x010100C09D084E93629E4197CADF316EB9F685</vt:lpwstr>
  </property>
  <property fmtid="{D5CDD505-2E9C-101B-9397-08002B2CF9AE}" pid="5" name="MediaServiceImageTags">
    <vt:lpwstr/>
  </property>
</Properties>
</file>